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8" r:id="rId1"/>
  </p:sldMasterIdLst>
  <p:notesMasterIdLst>
    <p:notesMasterId r:id="rId28"/>
  </p:notesMasterIdLst>
  <p:handoutMasterIdLst>
    <p:handoutMasterId r:id="rId29"/>
  </p:handoutMasterIdLst>
  <p:sldIdLst>
    <p:sldId id="261" r:id="rId2"/>
    <p:sldId id="304" r:id="rId3"/>
    <p:sldId id="270" r:id="rId4"/>
    <p:sldId id="271" r:id="rId5"/>
    <p:sldId id="272" r:id="rId6"/>
    <p:sldId id="273" r:id="rId7"/>
    <p:sldId id="289" r:id="rId8"/>
    <p:sldId id="266" r:id="rId9"/>
    <p:sldId id="269" r:id="rId10"/>
    <p:sldId id="293" r:id="rId11"/>
    <p:sldId id="308" r:id="rId12"/>
    <p:sldId id="300" r:id="rId13"/>
    <p:sldId id="275" r:id="rId14"/>
    <p:sldId id="282" r:id="rId15"/>
    <p:sldId id="309" r:id="rId16"/>
    <p:sldId id="294" r:id="rId17"/>
    <p:sldId id="280" r:id="rId18"/>
    <p:sldId id="288" r:id="rId19"/>
    <p:sldId id="295" r:id="rId20"/>
    <p:sldId id="301" r:id="rId21"/>
    <p:sldId id="297" r:id="rId22"/>
    <p:sldId id="296" r:id="rId23"/>
    <p:sldId id="302" r:id="rId24"/>
    <p:sldId id="303" r:id="rId25"/>
    <p:sldId id="310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14" autoAdjust="0"/>
  </p:normalViewPr>
  <p:slideViewPr>
    <p:cSldViewPr>
      <p:cViewPr varScale="1">
        <p:scale>
          <a:sx n="87" d="100"/>
          <a:sy n="87" d="100"/>
        </p:scale>
        <p:origin x="124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C90A49-0C03-4579-98CB-7621E0069627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5006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4CFBD-409B-47E4-AE73-59592847C0D6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5853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EB879F-3EA1-4941-B240-C95780CE51E8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5127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D5A72-EE7E-47BC-BF9F-57EECF2C8CF7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3191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7DDCB-40F4-42BE-ABBA-8A4ACE74ADE8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8279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FD1728-19D2-450D-81E1-71CB8A1787AC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50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577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BC7F6-B276-41E8-A21C-1521233FAC3A}" type="slidenum">
              <a:rPr lang="en-US" altLang="en-US"/>
              <a:pPr/>
              <a:t>13</a:t>
            </a:fld>
            <a:endParaRPr lang="en-US" altLang="en-US" dirty="0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6432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7F3634-512B-4894-A07F-BE28C091CC78}" type="slidenum">
              <a:rPr lang="en-US" altLang="en-US"/>
              <a:pPr/>
              <a:t>16</a:t>
            </a:fld>
            <a:endParaRPr lang="en-US" altLang="en-US" dirty="0"/>
          </a:p>
        </p:txBody>
      </p:sp>
      <p:sp>
        <p:nvSpPr>
          <p:cNvPr id="50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2248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2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31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49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21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267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14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29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690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398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8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116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08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3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6853238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0450"/>
            <a:ext cx="8229600" cy="53403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5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1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5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38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6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5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6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8735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  <p:sldLayoutId id="2147483837" r:id="rId19"/>
    <p:sldLayoutId id="2147483838" r:id="rId20"/>
    <p:sldLayoutId id="2147483839" r:id="rId21"/>
    <p:sldLayoutId id="2147483840" r:id="rId2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Project Procurements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 Project Procurement Inputs</a:t>
            </a:r>
          </a:p>
          <a:p>
            <a:r>
              <a:rPr lang="en-US" dirty="0"/>
              <a:t>Prepare a Procurement Management Plan</a:t>
            </a:r>
          </a:p>
          <a:p>
            <a:r>
              <a:rPr lang="en-US" dirty="0"/>
              <a:t>Prepare Procurement Documents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Collecting Procurement Inputs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the project needs that can be fulfilled by acquiring products, services, or results. </a:t>
            </a:r>
          </a:p>
          <a:p>
            <a:r>
              <a:rPr lang="en-US" dirty="0"/>
              <a:t>Study the various input documents required for planning procurements.</a:t>
            </a:r>
          </a:p>
          <a:p>
            <a:r>
              <a:rPr lang="en-US" dirty="0"/>
              <a:t>Consult technical experts to define specifications for the project needs clearly, concisely, and completely.</a:t>
            </a:r>
          </a:p>
          <a:p>
            <a:r>
              <a:rPr lang="en-US" dirty="0"/>
              <a:t>Perform a make-or-buy analysis to determine whether particular work can be accomplished by the project team or must be procured from outside.</a:t>
            </a:r>
          </a:p>
          <a:p>
            <a:r>
              <a:rPr lang="en-US" dirty="0"/>
              <a:t>Determine the contract types to be used for procurement.</a:t>
            </a:r>
          </a:p>
          <a:p>
            <a:r>
              <a:rPr lang="en-US" dirty="0"/>
              <a:t>Document the procurement information collected to use it in the development of the procurement management plan.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9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9274C7-F147-4195-A7E2-2428651DF7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Evaluating Procurement Inputs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E3C48-50AC-40AD-B717-4E766EB9E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8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Management Plan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Whether or not to procure?</a:t>
            </a:r>
          </a:p>
          <a:p>
            <a:r>
              <a:rPr lang="en-US" dirty="0"/>
              <a:t>What to procure?</a:t>
            </a:r>
          </a:p>
          <a:p>
            <a:r>
              <a:rPr lang="en-US" dirty="0"/>
              <a:t>How to procure?</a:t>
            </a:r>
          </a:p>
          <a:p>
            <a:r>
              <a:rPr lang="en-US" dirty="0"/>
              <a:t>How much to procure?</a:t>
            </a:r>
          </a:p>
          <a:p>
            <a:r>
              <a:rPr lang="en-US" dirty="0"/>
              <a:t>When to procure?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983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33" name="Rectangle 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Source Selection Criteria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21218" name="Rectangle 2"/>
          <p:cNvSpPr>
            <a:spLocks noGrp="1" noChangeArrowheads="1"/>
          </p:cNvSpPr>
          <p:nvPr>
            <p:ph idx="1"/>
          </p:nvPr>
        </p:nvSpPr>
        <p:spPr>
          <a:xfrm>
            <a:off x="341925" y="1302041"/>
            <a:ext cx="8460150" cy="1745960"/>
          </a:xfrm>
          <a:noFill/>
        </p:spPr>
        <p:txBody>
          <a:bodyPr/>
          <a:lstStyle/>
          <a:p>
            <a:r>
              <a:rPr lang="en-US" altLang="en-US" dirty="0"/>
              <a:t>The standards used to rate or score proposals, quotes, or bids.</a:t>
            </a:r>
          </a:p>
          <a:p>
            <a:r>
              <a:rPr lang="en-US" altLang="en-US" dirty="0"/>
              <a:t>Form part of the procurement solicitation documents.</a:t>
            </a:r>
          </a:p>
          <a:p>
            <a:r>
              <a:rPr lang="en-US" altLang="en-US" i="1" dirty="0"/>
              <a:t>Objective</a:t>
            </a:r>
            <a:r>
              <a:rPr lang="en-US" altLang="en-US" dirty="0"/>
              <a:t> criteria</a:t>
            </a:r>
            <a:r>
              <a:rPr lang="en-US" altLang="en-US" dirty="0">
                <a:cs typeface="Arial" panose="020B0604020202020204" pitchFamily="34" charset="0"/>
              </a:rPr>
              <a:t>—</a:t>
            </a:r>
            <a:r>
              <a:rPr lang="en-US" altLang="en-US" dirty="0"/>
              <a:t>Can be demonstrated, specific, and measured.</a:t>
            </a:r>
          </a:p>
          <a:p>
            <a:r>
              <a:rPr lang="en-US" altLang="en-US" i="1" dirty="0"/>
              <a:t>Subjective</a:t>
            </a:r>
            <a:r>
              <a:rPr lang="en-US" altLang="en-US" dirty="0"/>
              <a:t> criteria</a:t>
            </a:r>
            <a:r>
              <a:rPr lang="en-US" altLang="en-US" dirty="0">
                <a:cs typeface="Arial" panose="020B0604020202020204" pitchFamily="34" charset="0"/>
              </a:rPr>
              <a:t>—</a:t>
            </a:r>
            <a:r>
              <a:rPr lang="en-US" altLang="en-US" dirty="0"/>
              <a:t>Open to different interpretations.</a:t>
            </a:r>
          </a:p>
          <a:p>
            <a:r>
              <a:rPr lang="en-US" altLang="en-US" dirty="0"/>
              <a:t>Criteria can be set in the following ways: </a:t>
            </a:r>
          </a:p>
          <a:p>
            <a:endParaRPr lang="en-US" altLang="en-US" dirty="0"/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5800" y="2895600"/>
            <a:ext cx="3239475" cy="27301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Understanding of need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Overall or lifecycle cost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Technical capability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Management approach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Warranty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Financial capability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269150" y="2921621"/>
            <a:ext cx="3239475" cy="27301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Production capacity and interest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Business size and type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Past performance of vendors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References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Intellectual property rights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Proprietary rights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1706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Guidelines for Preparing a Procurement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2941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altLang="en-US" dirty="0"/>
              <a:t>Examine the procurement need and determine which procurement document to use.</a:t>
            </a:r>
          </a:p>
          <a:p>
            <a:r>
              <a:rPr lang="en-US" altLang="en-US" dirty="0"/>
              <a:t>Use standard procurement forms or templates, if available.</a:t>
            </a:r>
          </a:p>
          <a:p>
            <a:r>
              <a:rPr lang="en-US" altLang="en-US" dirty="0"/>
              <a:t>Develop a strong set of source selection criteria based on the real project needs. </a:t>
            </a:r>
          </a:p>
          <a:p>
            <a:r>
              <a:rPr lang="en-US" altLang="en-US" dirty="0"/>
              <a:t>Select from a range of capabilities and experience to get the best fit possible.</a:t>
            </a:r>
          </a:p>
          <a:p>
            <a:r>
              <a:rPr lang="en-US" altLang="en-US" dirty="0"/>
              <a:t>Determine how you want the prospective vendors to respond.</a:t>
            </a:r>
          </a:p>
          <a:p>
            <a:r>
              <a:rPr lang="en-US" altLang="en-US" dirty="0"/>
              <a:t>Examine the relevant SOW and make any modifications that have been identified during the planning for project contracting.</a:t>
            </a:r>
          </a:p>
          <a:p>
            <a:r>
              <a:rPr lang="en-US" altLang="en-US" dirty="0"/>
              <a:t>Verify that the procurement management plan is structured to facilitate consistent, comparable responses from vendors.</a:t>
            </a:r>
          </a:p>
          <a:p>
            <a:r>
              <a:rPr lang="en-US" altLang="en-US" dirty="0"/>
              <a:t>Add the list of qualified vendors, bidders’ conferences, vendor payment plan, and change requests to the procurement management plan.</a:t>
            </a:r>
          </a:p>
          <a:p>
            <a:r>
              <a:rPr lang="en-US" altLang="en-US" dirty="0"/>
              <a:t>Identify and consider any regulations that may define the required structure of procurement documents for government contracts.</a:t>
            </a:r>
          </a:p>
        </p:txBody>
      </p:sp>
    </p:spTree>
    <p:extLst>
      <p:ext uri="{BB962C8B-B14F-4D97-AF65-F5344CB8AC3E}">
        <p14:creationId xmlns:p14="http://schemas.microsoft.com/office/powerpoint/2010/main" val="352606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8D6DDC-2811-4E2E-ACF4-E64799EF28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a Procurement Management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F50600-4B5D-4B26-98CD-340371A66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39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The Procurement SOW</a:t>
            </a:r>
          </a:p>
        </p:txBody>
      </p:sp>
      <p:sp>
        <p:nvSpPr>
          <p:cNvPr id="504834" name="Rectangle 2"/>
          <p:cNvSpPr>
            <a:spLocks noGrp="1" noChangeArrowheads="1"/>
          </p:cNvSpPr>
          <p:nvPr>
            <p:ph sz="half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A detailed narrative description of the resources, goods, or services  sought from external sources for a  project's requirements.</a:t>
            </a:r>
          </a:p>
          <a:p>
            <a:r>
              <a:rPr lang="en-US" altLang="en-US" dirty="0"/>
              <a:t>Distributed to potential vendors to evaluate their capability to perform the work or provide the services.</a:t>
            </a:r>
          </a:p>
          <a:p>
            <a:r>
              <a:rPr lang="en-US" altLang="en-US" dirty="0"/>
              <a:t>Serves as a basis to develop the procurement documents during the solicitation process.</a:t>
            </a:r>
          </a:p>
          <a:p>
            <a:r>
              <a:rPr lang="en-US" altLang="en-US" dirty="0"/>
              <a:t>A project scope baseline is used to create the procurement SOW.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676400"/>
            <a:ext cx="4038600" cy="3608153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848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Guidelines for Preparing a Procurement SOW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35555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302040"/>
            <a:ext cx="8460150" cy="487016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altLang="en-US" dirty="0"/>
              <a:t>Review the product description to fully understand the scope of the work being procured.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Consult technical experts to define specifications clearly, concisely, and completely.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Use a mandated procurement SOW format, if it exists, or modify a previous, similar project’s SOW.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Present the information in a logical sequence.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Use consistent terminology and level of detail throughout. 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Determine whether any collateral services will be required of the vendor as part of the contract.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Determine the acceptable criteria for the product or service.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Be sure to include the key elements that clearly identify the deliverables and associated specifications.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Have a knowledgeable third party review the procurement SOW to ensure that it is complete, correct, and understandable.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Document your make-or-buy decisions.</a:t>
            </a:r>
          </a:p>
        </p:txBody>
      </p:sp>
    </p:spTree>
    <p:extLst>
      <p:ext uri="{BB962C8B-B14F-4D97-AF65-F5344CB8AC3E}">
        <p14:creationId xmlns:p14="http://schemas.microsoft.com/office/powerpoint/2010/main" val="1508439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Procurement Documents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Documents that are submitted to prospective vendors and service providers to solicit their proposals for the work needed.</a:t>
            </a:r>
          </a:p>
          <a:p>
            <a:r>
              <a:rPr lang="en-US"/>
              <a:t>Document type used will depend on the type of project and the product or service being procured.</a:t>
            </a:r>
          </a:p>
          <a:p>
            <a:r>
              <a:rPr lang="en-US"/>
              <a:t>Common documents include: </a:t>
            </a:r>
          </a:p>
          <a:p>
            <a:pPr lvl="1"/>
            <a:r>
              <a:rPr lang="en-US"/>
              <a:t>Request for Information (RFI)</a:t>
            </a:r>
          </a:p>
          <a:p>
            <a:pPr lvl="1"/>
            <a:r>
              <a:rPr lang="en-US"/>
              <a:t>Request for Bid (RFB) </a:t>
            </a:r>
          </a:p>
          <a:p>
            <a:pPr lvl="1"/>
            <a:r>
              <a:rPr lang="en-US"/>
              <a:t>Request for Quote (RFQ) </a:t>
            </a:r>
          </a:p>
          <a:p>
            <a:pPr lvl="1"/>
            <a:r>
              <a:rPr lang="en-US"/>
              <a:t>Request for Proposal (RFP) </a:t>
            </a:r>
          </a:p>
          <a:p>
            <a:pPr lvl="1"/>
            <a:r>
              <a:rPr lang="en-US"/>
              <a:t>Invitation for Bid (IFB)</a:t>
            </a:r>
          </a:p>
          <a:p>
            <a:pPr lvl="1"/>
            <a:endParaRPr lang="en-US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532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Buyer-generated document to solicit information about prospective vendors.</a:t>
            </a:r>
          </a:p>
          <a:p>
            <a:r>
              <a:rPr lang="en-US" dirty="0"/>
              <a:t>Used to gather relevant information about vendor’s organization and financial history:</a:t>
            </a:r>
          </a:p>
          <a:p>
            <a:pPr lvl="1"/>
            <a:r>
              <a:rPr lang="en-US" dirty="0"/>
              <a:t>Vendor organization’s history</a:t>
            </a:r>
          </a:p>
          <a:p>
            <a:pPr lvl="1"/>
            <a:r>
              <a:rPr lang="en-US" dirty="0"/>
              <a:t>Balance sheets</a:t>
            </a:r>
          </a:p>
          <a:p>
            <a:pPr lvl="1"/>
            <a:r>
              <a:rPr lang="en-US" dirty="0"/>
              <a:t>Business type (family owned, private, publicly listed, etc.)</a:t>
            </a:r>
          </a:p>
          <a:p>
            <a:pPr lvl="1"/>
            <a:r>
              <a:rPr lang="en-US" dirty="0"/>
              <a:t>Owner’s history and background</a:t>
            </a:r>
          </a:p>
          <a:p>
            <a:pPr lvl="1"/>
            <a:r>
              <a:rPr lang="en-US" dirty="0"/>
              <a:t>Bank statements for the past three years</a:t>
            </a:r>
          </a:p>
        </p:txBody>
      </p:sp>
    </p:spTree>
    <p:extLst>
      <p:ext uri="{BB962C8B-B14F-4D97-AF65-F5344CB8AC3E}">
        <p14:creationId xmlns:p14="http://schemas.microsoft.com/office/powerpoint/2010/main" val="419674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Procurement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The management of processes involved in acquiring the necessary products and services from outside the project team.</a:t>
            </a:r>
          </a:p>
          <a:p>
            <a:r>
              <a:rPr lang="en-US" altLang="en-US" dirty="0"/>
              <a:t>Create and implement a procurement management plan that:</a:t>
            </a:r>
          </a:p>
          <a:p>
            <a:pPr lvl="1"/>
            <a:r>
              <a:rPr lang="en-US" altLang="en-US" dirty="0"/>
              <a:t>Specifies the procurements that will be used.</a:t>
            </a:r>
          </a:p>
          <a:p>
            <a:pPr lvl="1"/>
            <a:r>
              <a:rPr lang="en-US" altLang="en-US" dirty="0"/>
              <a:t>Determines the process for obtaining and evaluating bids.</a:t>
            </a:r>
          </a:p>
          <a:p>
            <a:pPr lvl="1"/>
            <a:r>
              <a:rPr lang="en-US" altLang="en-US" dirty="0"/>
              <a:t>Mandates standardized procurement documents that must be used.</a:t>
            </a:r>
          </a:p>
          <a:p>
            <a:pPr lvl="1"/>
            <a:r>
              <a:rPr lang="en-US" altLang="en-US" dirty="0"/>
              <a:t>Describes how multiple providers will be managed.</a:t>
            </a:r>
          </a:p>
          <a:p>
            <a:r>
              <a:rPr lang="en-US" altLang="en-US" dirty="0"/>
              <a:t>Includes the management of project contracts and change control processes developed to administer project procurements.</a:t>
            </a:r>
          </a:p>
        </p:txBody>
      </p:sp>
    </p:spTree>
    <p:extLst>
      <p:ext uri="{BB962C8B-B14F-4D97-AF65-F5344CB8AC3E}">
        <p14:creationId xmlns:p14="http://schemas.microsoft.com/office/powerpoint/2010/main" val="375842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Buyer-generated document that is used to initiate the formal bidding process.</a:t>
            </a:r>
          </a:p>
          <a:p>
            <a:r>
              <a:rPr lang="en-US" dirty="0"/>
              <a:t>Used when deliverables are commodities with clear specifications. </a:t>
            </a:r>
          </a:p>
          <a:p>
            <a:r>
              <a:rPr lang="en-US" dirty="0"/>
              <a:t>Price is the primary determining factor.</a:t>
            </a:r>
          </a:p>
          <a:p>
            <a:r>
              <a:rPr lang="en-US" dirty="0"/>
              <a:t>Negotiations are anticipated.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72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Buyer-generated document that asks vendors to provide pricing information for project deliverables.</a:t>
            </a:r>
          </a:p>
          <a:p>
            <a:r>
              <a:rPr lang="en-US" dirty="0"/>
              <a:t>Used when deliverables are commodities with clear specifications.</a:t>
            </a:r>
          </a:p>
          <a:p>
            <a:r>
              <a:rPr lang="en-US" dirty="0"/>
              <a:t>For comparison purposes only and not a formal bid for work like the RFB. </a:t>
            </a:r>
          </a:p>
          <a:p>
            <a:r>
              <a:rPr lang="en-US" dirty="0"/>
              <a:t>Negotiations are not expected.</a:t>
            </a:r>
          </a:p>
        </p:txBody>
      </p:sp>
    </p:spTree>
    <p:extLst>
      <p:ext uri="{BB962C8B-B14F-4D97-AF65-F5344CB8AC3E}">
        <p14:creationId xmlns:p14="http://schemas.microsoft.com/office/powerpoint/2010/main" val="266738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Buyer-generated document asking vendors for their suggestions and alternative approaches to meet the project goals.</a:t>
            </a:r>
          </a:p>
          <a:p>
            <a:r>
              <a:rPr lang="en-US" dirty="0"/>
              <a:t>Preparing these documents is time-consuming and potentially costly for the vendor. </a:t>
            </a:r>
          </a:p>
          <a:p>
            <a:r>
              <a:rPr lang="en-US" dirty="0"/>
              <a:t>Negotiations are expected.</a:t>
            </a:r>
          </a:p>
          <a:p>
            <a:r>
              <a:rPr lang="en-US" dirty="0"/>
              <a:t>Buyer can make the request but not all vendors will respond. </a:t>
            </a:r>
          </a:p>
        </p:txBody>
      </p:sp>
    </p:spTree>
    <p:extLst>
      <p:ext uri="{BB962C8B-B14F-4D97-AF65-F5344CB8AC3E}">
        <p14:creationId xmlns:p14="http://schemas.microsoft.com/office/powerpoint/2010/main" val="2201849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when deliverables are commodities in large quantities with clear specifications.</a:t>
            </a:r>
          </a:p>
          <a:p>
            <a:r>
              <a:rPr lang="en-US" dirty="0"/>
              <a:t>Can be used interchangeably with RFQ.</a:t>
            </a:r>
          </a:p>
          <a:p>
            <a:r>
              <a:rPr lang="en-US" dirty="0"/>
              <a:t>Usually advertised.</a:t>
            </a:r>
          </a:p>
          <a:p>
            <a:r>
              <a:rPr lang="en-US" dirty="0"/>
              <a:t>Any vendor can submit a bid.</a:t>
            </a:r>
          </a:p>
          <a:p>
            <a:r>
              <a:rPr lang="en-US" dirty="0"/>
              <a:t>Negotiation is typically not anticipated.</a:t>
            </a:r>
          </a:p>
        </p:txBody>
      </p:sp>
    </p:spTree>
    <p:extLst>
      <p:ext uri="{BB962C8B-B14F-4D97-AF65-F5344CB8AC3E}">
        <p14:creationId xmlns:p14="http://schemas.microsoft.com/office/powerpoint/2010/main" val="1145763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Preparing Procurement Documents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3555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altLang="en-US" dirty="0"/>
              <a:t>Examine the procurement need and determine which document to use.</a:t>
            </a:r>
          </a:p>
          <a:p>
            <a:r>
              <a:rPr lang="en-US" altLang="en-US" dirty="0"/>
              <a:t>Use standard procurement forms or templates.</a:t>
            </a:r>
          </a:p>
          <a:p>
            <a:r>
              <a:rPr lang="en-US" altLang="en-US" dirty="0"/>
              <a:t>Develop a strong set of source selection criteria based on project needs.</a:t>
            </a:r>
          </a:p>
          <a:p>
            <a:r>
              <a:rPr lang="en-US" altLang="en-US" dirty="0"/>
              <a:t>Allow room to select from a range of capabilities and experience for the best fit possible.</a:t>
            </a:r>
          </a:p>
          <a:p>
            <a:r>
              <a:rPr lang="en-US" altLang="en-US" dirty="0"/>
              <a:t>Determine how you want prospective vendors to respond (i.e., what, when, where, and to whom). </a:t>
            </a:r>
          </a:p>
          <a:p>
            <a:r>
              <a:rPr lang="en-US" altLang="en-US" dirty="0"/>
              <a:t>Examine the relevant SOW.</a:t>
            </a:r>
          </a:p>
          <a:p>
            <a:r>
              <a:rPr lang="en-US" altLang="en-US" dirty="0"/>
              <a:t>Verify the procurement management plan is structured to facilitate consistent, comparable responses.</a:t>
            </a:r>
          </a:p>
          <a:p>
            <a:r>
              <a:rPr lang="en-US" altLang="en-US" dirty="0"/>
              <a:t>Identify any regulations that must be followed.</a:t>
            </a:r>
          </a:p>
          <a:p>
            <a:r>
              <a:rPr lang="en-US" altLang="en-US" dirty="0"/>
              <a:t>When required, include the following in the procurement management plan: listing of qualified vendors, bidders’ conferences, supplier payment plan, and how change requests will be managed. </a:t>
            </a:r>
          </a:p>
        </p:txBody>
      </p:sp>
    </p:spTree>
    <p:extLst>
      <p:ext uri="{BB962C8B-B14F-4D97-AF65-F5344CB8AC3E}">
        <p14:creationId xmlns:p14="http://schemas.microsoft.com/office/powerpoint/2010/main" val="31536260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621A7-0043-4355-B8C8-C6297DAEA9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Procurement Documents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056BB0-FC4C-43A5-BC4B-0B8ABDC3E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1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can your organization benefit from more effective procurement planning?</a:t>
            </a:r>
          </a:p>
          <a:p>
            <a:r>
              <a:rPr lang="en-US" dirty="0"/>
              <a:t>In the future, what do you plan to use to prepare better SOWs and procurement documents?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62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Outsourcing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1097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Moving beyond the organization to secure services and expertise from outside sources on a contract or short-term basis.</a:t>
            </a:r>
          </a:p>
          <a:p>
            <a:r>
              <a:rPr lang="en-US" altLang="en-US" dirty="0"/>
              <a:t>Used frequently. </a:t>
            </a:r>
          </a:p>
          <a:p>
            <a:r>
              <a:rPr lang="en-US" altLang="en-US" dirty="0"/>
              <a:t>Helps businesses to focus more on their core competencies.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341313" lvl="1" indent="0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Outsourcing the button production by a New York clothing manufacturer to a company in another location.</a:t>
            </a:r>
          </a:p>
        </p:txBody>
      </p:sp>
    </p:spTree>
    <p:extLst>
      <p:ext uri="{BB962C8B-B14F-4D97-AF65-F5344CB8AC3E}">
        <p14:creationId xmlns:p14="http://schemas.microsoft.com/office/powerpoint/2010/main" val="375576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Make-or-Buy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5130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Used to analyze various parameters, such as cost of making versus buying, capacity (based on size) of making, legal eligibility of making, and technical feasibility of making.</a:t>
            </a:r>
          </a:p>
          <a:p>
            <a:r>
              <a:rPr lang="en-US" altLang="en-US" dirty="0"/>
              <a:t>Used to determine which is more cost-effective: </a:t>
            </a:r>
          </a:p>
          <a:p>
            <a:pPr lvl="1"/>
            <a:r>
              <a:rPr lang="en-US" altLang="en-US" dirty="0"/>
              <a:t>Producing in-house </a:t>
            </a:r>
          </a:p>
          <a:p>
            <a:pPr lvl="1"/>
            <a:r>
              <a:rPr lang="en-US" altLang="en-US" dirty="0"/>
              <a:t>Procuring from an outside vendor</a:t>
            </a:r>
          </a:p>
          <a:p>
            <a:r>
              <a:rPr lang="en-US" altLang="en-US" dirty="0"/>
              <a:t>Impacts project time, cost, and quality.</a:t>
            </a:r>
          </a:p>
          <a:p>
            <a:r>
              <a:rPr lang="en-US" altLang="en-US" dirty="0"/>
              <a:t>Consider if a product needs to be purchased, leased, or rented, in case of a buy decision.</a:t>
            </a:r>
          </a:p>
        </p:txBody>
      </p:sp>
      <p:pic>
        <p:nvPicPr>
          <p:cNvPr id="513028" name="Picture 4" descr="084607-wiifm-07b-5-man-men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25" y="4557713"/>
            <a:ext cx="29241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51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9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Factors in Make-or-Buy Decisions</a:t>
            </a:r>
          </a:p>
        </p:txBody>
      </p:sp>
      <p:graphicFrame>
        <p:nvGraphicFramePr>
          <p:cNvPr id="515074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860900"/>
              </p:ext>
            </p:extLst>
          </p:nvPr>
        </p:nvGraphicFramePr>
        <p:xfrm>
          <a:off x="341313" y="1306513"/>
          <a:ext cx="8461375" cy="3260408"/>
        </p:xfrm>
        <a:graphic>
          <a:graphicData uri="http://schemas.openxmlformats.org/drawingml/2006/table">
            <a:tbl>
              <a:tblPr/>
              <a:tblGrid>
                <a:gridCol w="2587053">
                  <a:extLst>
                    <a:ext uri="{9D8B030D-6E8A-4147-A177-3AD203B41FA5}">
                      <a16:colId xmlns:a16="http://schemas.microsoft.com/office/drawing/2014/main" val="1890449196"/>
                    </a:ext>
                  </a:extLst>
                </a:gridCol>
                <a:gridCol w="5874322">
                  <a:extLst>
                    <a:ext uri="{9D8B030D-6E8A-4147-A177-3AD203B41FA5}">
                      <a16:colId xmlns:a16="http://schemas.microsoft.com/office/drawing/2014/main" val="2574695105"/>
                    </a:ext>
                  </a:extLst>
                </a:gridCol>
              </a:tblGrid>
              <a:tr h="463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Factor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666531"/>
                  </a:ext>
                </a:extLst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Consider the impact on cost, time, or quality.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567558"/>
                  </a:ext>
                </a:extLst>
              </a:tr>
              <a:tr h="392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Ongoing need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If the organization will continue to need a specific skill set—even for future, unrelated projects—it may be a worthwhile investment to train current personnel to perform that service.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35346"/>
                  </a:ext>
                </a:extLst>
              </a:tr>
              <a:tr h="522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Learning curve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While it may make financial sense to develop an in-house solution, there may not be enough time to train personnel and implement the necessary policies and equipment to produce that solution.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225267"/>
                  </a:ext>
                </a:extLst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Cost-effectiveness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If the required resources are readily available internally, organizations will usually use them. For projects involving technology, skills, materials, or resources that are beyond the organization's capabilities, it may be cost-effective to hire outside help.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247454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E474EF-5EBF-4FAE-BC8C-10C141230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37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The Lease, Rent, or Buy Decisions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517122" name="Rectangle 2"/>
          <p:cNvSpPr>
            <a:spLocks noGrp="1" noChangeArrowheads="1"/>
          </p:cNvSpPr>
          <p:nvPr>
            <p:ph idx="1"/>
          </p:nvPr>
        </p:nvSpPr>
        <p:spPr>
          <a:xfrm>
            <a:off x="341924" y="1307130"/>
            <a:ext cx="8460152" cy="5017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/>
              <a:t>Business analysis that determines the most cost-effective way to procure the necessary equipment for a project.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lvl="1" indent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Lease, rent, or buy decisions for acquiring a high-speed copier with collating capabilities.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231" y="2819400"/>
            <a:ext cx="3987130" cy="320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5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Research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Actively seeking information about potential vendors’ organizations, financial history, and reviews from other customers to assist in making procurement decisions. </a:t>
            </a:r>
          </a:p>
          <a:p>
            <a:r>
              <a:rPr lang="en-US" dirty="0"/>
              <a:t>Possible sources of market research might include: </a:t>
            </a:r>
          </a:p>
          <a:p>
            <a:pPr lvl="1"/>
            <a:r>
              <a:rPr lang="en-US" dirty="0"/>
              <a:t>Vendor websites</a:t>
            </a:r>
          </a:p>
          <a:p>
            <a:pPr lvl="1"/>
            <a:r>
              <a:rPr lang="en-US" dirty="0"/>
              <a:t>Vendor knowledge bases (when software solutions are involved)</a:t>
            </a:r>
          </a:p>
          <a:p>
            <a:pPr lvl="1"/>
            <a:r>
              <a:rPr lang="en-US" dirty="0"/>
              <a:t>Industry analyst reports</a:t>
            </a:r>
          </a:p>
          <a:p>
            <a:pPr lvl="1"/>
            <a:r>
              <a:rPr lang="en-US" dirty="0"/>
              <a:t>Consumer buying guides</a:t>
            </a:r>
          </a:p>
          <a:p>
            <a:pPr lvl="1"/>
            <a:r>
              <a:rPr lang="en-US" dirty="0"/>
              <a:t>Internal experts </a:t>
            </a:r>
          </a:p>
        </p:txBody>
      </p:sp>
    </p:spTree>
    <p:extLst>
      <p:ext uri="{BB962C8B-B14F-4D97-AF65-F5344CB8AC3E}">
        <p14:creationId xmlns:p14="http://schemas.microsoft.com/office/powerpoint/2010/main" val="2445875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Teaming Agreements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02786" name="Rectangle 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A legal contractual agreement between two or more parties to form a joint venture.</a:t>
            </a:r>
          </a:p>
          <a:p>
            <a:r>
              <a:rPr lang="en-US" altLang="en-US" dirty="0"/>
              <a:t>Parties can be internal or external to the organization executing the project.</a:t>
            </a:r>
          </a:p>
          <a:p>
            <a:r>
              <a:rPr lang="en-US" altLang="en-US" dirty="0"/>
              <a:t>Significantly impacts the planning processes for the project.</a:t>
            </a:r>
          </a:p>
          <a:p>
            <a:r>
              <a:rPr lang="en-US" altLang="en-US" dirty="0"/>
              <a:t>Predefines issues such as the scope of work and competition requirements.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47" y="3352800"/>
            <a:ext cx="3459307" cy="211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6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Specifications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0893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Descriptions of the work to be done or the service or product to be provided.</a:t>
            </a:r>
          </a:p>
          <a:p>
            <a:r>
              <a:rPr lang="en-US" altLang="en-US" dirty="0"/>
              <a:t>Define the requirements that must be met in exacting detail.</a:t>
            </a:r>
          </a:p>
          <a:p>
            <a:r>
              <a:rPr lang="en-US" altLang="en-US" dirty="0"/>
              <a:t>Descriptions can be in the form of words, pictures, or diagrams.</a:t>
            </a:r>
          </a:p>
          <a:p>
            <a:r>
              <a:rPr lang="en-US" altLang="en-US" dirty="0"/>
              <a:t>May relate to a product's design, performance, or functionality.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341313" lvl="1" indent="-9525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The performance specifications for a toy may include that the lighted elements of the product must have a mean time between failures rating of 1,000 hours.</a:t>
            </a:r>
          </a:p>
        </p:txBody>
      </p:sp>
    </p:spTree>
    <p:extLst>
      <p:ext uri="{BB962C8B-B14F-4D97-AF65-F5344CB8AC3E}">
        <p14:creationId xmlns:p14="http://schemas.microsoft.com/office/powerpoint/2010/main" val="3682242240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1646</Words>
  <Application>Microsoft Office PowerPoint</Application>
  <PresentationFormat>On-screen Show (4:3)</PresentationFormat>
  <Paragraphs>206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Myriad Pro</vt:lpstr>
      <vt:lpstr>Wingdings</vt:lpstr>
      <vt:lpstr>LO-CompTIA</vt:lpstr>
      <vt:lpstr>Planning Project Procurements</vt:lpstr>
      <vt:lpstr>Procurement Management</vt:lpstr>
      <vt:lpstr>Outsourcing</vt:lpstr>
      <vt:lpstr>Make-or-Buy Analysis</vt:lpstr>
      <vt:lpstr>Factors in Make-or-Buy Decisions</vt:lpstr>
      <vt:lpstr>The Lease, Rent, or Buy Decisions</vt:lpstr>
      <vt:lpstr>Market Research</vt:lpstr>
      <vt:lpstr>Teaming Agreements</vt:lpstr>
      <vt:lpstr>Specifications</vt:lpstr>
      <vt:lpstr>Guidelines for Collecting Procurement Inputs</vt:lpstr>
      <vt:lpstr>PowerPoint Presentation</vt:lpstr>
      <vt:lpstr>Procurement Management Plan</vt:lpstr>
      <vt:lpstr>Source Selection Criteria</vt:lpstr>
      <vt:lpstr>Guidelines for Preparing a Procurement Management Plan</vt:lpstr>
      <vt:lpstr>PowerPoint Presentation</vt:lpstr>
      <vt:lpstr>The Procurement SOW</vt:lpstr>
      <vt:lpstr>Guidelines for Preparing a Procurement SOW</vt:lpstr>
      <vt:lpstr>Procurement Documents</vt:lpstr>
      <vt:lpstr>RFI</vt:lpstr>
      <vt:lpstr>RFB</vt:lpstr>
      <vt:lpstr>RFQ</vt:lpstr>
      <vt:lpstr>RFP</vt:lpstr>
      <vt:lpstr>IFB</vt:lpstr>
      <vt:lpstr>Guidelines for Preparing Procurement Documents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Laurie Perry</cp:lastModifiedBy>
  <cp:revision>80</cp:revision>
  <dcterms:created xsi:type="dcterms:W3CDTF">2016-08-01T18:03:00Z</dcterms:created>
  <dcterms:modified xsi:type="dcterms:W3CDTF">2018-06-15T15:46:40Z</dcterms:modified>
</cp:coreProperties>
</file>