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17" r:id="rId1"/>
  </p:sldMasterIdLst>
  <p:notesMasterIdLst>
    <p:notesMasterId r:id="rId23"/>
  </p:notesMasterIdLst>
  <p:handoutMasterIdLst>
    <p:handoutMasterId r:id="rId24"/>
  </p:handoutMasterIdLst>
  <p:sldIdLst>
    <p:sldId id="261" r:id="rId2"/>
    <p:sldId id="263" r:id="rId3"/>
    <p:sldId id="288" r:id="rId4"/>
    <p:sldId id="264" r:id="rId5"/>
    <p:sldId id="283" r:id="rId6"/>
    <p:sldId id="265" r:id="rId7"/>
    <p:sldId id="284" r:id="rId8"/>
    <p:sldId id="266" r:id="rId9"/>
    <p:sldId id="285" r:id="rId10"/>
    <p:sldId id="267" r:id="rId11"/>
    <p:sldId id="272" r:id="rId12"/>
    <p:sldId id="289" r:id="rId13"/>
    <p:sldId id="273" r:id="rId14"/>
    <p:sldId id="274" r:id="rId15"/>
    <p:sldId id="275" r:id="rId16"/>
    <p:sldId id="277" r:id="rId17"/>
    <p:sldId id="278" r:id="rId18"/>
    <p:sldId id="281" r:id="rId19"/>
    <p:sldId id="282" r:id="rId20"/>
    <p:sldId id="290" r:id="rId21"/>
    <p:sldId id="260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26" autoAdjust="0"/>
    <p:restoredTop sz="95433" autoAdjust="0"/>
  </p:normalViewPr>
  <p:slideViewPr>
    <p:cSldViewPr>
      <p:cViewPr varScale="1">
        <p:scale>
          <a:sx n="87" d="100"/>
          <a:sy n="87" d="100"/>
        </p:scale>
        <p:origin x="115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6/15/2018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6/15/2018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F0C8A6-DB20-47BE-984C-FFA059EE6E0D}" type="slidenum">
              <a:rPr lang="en-US" altLang="en-US"/>
              <a:pPr/>
              <a:t>10</a:t>
            </a:fld>
            <a:endParaRPr lang="en-US" altLang="en-US" dirty="0"/>
          </a:p>
        </p:txBody>
      </p:sp>
      <p:sp>
        <p:nvSpPr>
          <p:cNvPr id="236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6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588053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C76E7E-E078-492D-9EA3-D4B1180424FC}" type="slidenum">
              <a:rPr lang="en-US" altLang="en-US"/>
              <a:pPr/>
              <a:t>11</a:t>
            </a:fld>
            <a:endParaRPr lang="en-US" altLang="en-US" dirty="0"/>
          </a:p>
        </p:txBody>
      </p:sp>
      <p:sp>
        <p:nvSpPr>
          <p:cNvPr id="240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0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082751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wmf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w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w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D5080FB-8FD2-EC47-AE1E-22BA02AD3A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62600"/>
            <a:ext cx="9144000" cy="911867"/>
          </a:xfrm>
          <a:prstGeom prst="rect">
            <a:avLst/>
          </a:prstGeom>
        </p:spPr>
      </p:pic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4" y="100269"/>
            <a:ext cx="8455567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Course/Lesson outline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2E793E8-1E1B-7342-97FF-3EBEB6CE2F97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6A4ED92-FF5D-D14E-9468-3074E27957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BD197A0F-7427-A948-B614-39E4BA4877A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F10937EE-1C4A-CD4A-8D8B-58C6219952E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39867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613E4B2-2BD5-AC4A-9760-35A741A1BB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562600"/>
            <a:ext cx="9144000" cy="911867"/>
          </a:xfrm>
          <a:prstGeom prst="rect">
            <a:avLst/>
          </a:prstGeom>
        </p:spPr>
      </p:pic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E91EB81-15D4-6C4E-906C-026E3331E31F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3" name="Picture 12" descr="CompTIA_logo.wmf">
            <a:extLst>
              <a:ext uri="{FF2B5EF4-FFF2-40B4-BE49-F238E27FC236}">
                <a16:creationId xmlns:a16="http://schemas.microsoft.com/office/drawing/2014/main" id="{DE0F94FA-9FD6-BD4B-8342-4474096BF13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23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i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E0098A6-2D77-744B-BEA2-1797ABD1AE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739" y="4706858"/>
            <a:ext cx="2787042" cy="1526660"/>
          </a:xfrm>
          <a:prstGeom prst="rect">
            <a:avLst/>
          </a:prstGeom>
        </p:spPr>
      </p:pic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3732324-F386-A84B-A341-691AB7D65C3E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F9B869A-1F05-B84C-AA9E-6A7FD25F6D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C9B010B1-B5B2-B34D-9253-4A08FD10CE4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E126EC4-13CC-5047-ACF1-7FCEABFB0D5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0E3317B-B5BE-A04B-A739-CDFD7B0E698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19739" y="4706858"/>
            <a:ext cx="2787042" cy="1526660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3BD66C0E-7688-A843-B6D3-DD695A49F5F0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4" name="Picture 13" descr="CompTIA_logo.wmf">
            <a:extLst>
              <a:ext uri="{FF2B5EF4-FFF2-40B4-BE49-F238E27FC236}">
                <a16:creationId xmlns:a16="http://schemas.microsoft.com/office/drawing/2014/main" id="{84F087AB-5679-9F47-8D83-DA4480F0965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63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i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570D268-3262-E649-8ED0-B509455ADD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5977" y="2558371"/>
            <a:ext cx="3543171" cy="194084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3804EA5-17AD-354B-90BB-56A1A9BBD3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Activity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84C09B-F43A-F747-800F-F1DE1DE87130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DC713EE-FFB3-8147-9995-551A638CBF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F3226BDE-BB82-2B4F-9E02-7A935D49940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A805EBD-D1C9-ED40-B648-B71284B99FC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95977" y="2558371"/>
            <a:ext cx="3543171" cy="194084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E472390-70FA-EF46-BC95-2AB6BD804B4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4B95CE2-0E56-964F-91A3-2CA6C7BDB8FE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Activity</a:t>
            </a: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66796B26-50FE-964E-BDF1-55497A90A5B1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6" name="Picture 15" descr="CompTIA_logo.wmf">
            <a:extLst>
              <a:ext uri="{FF2B5EF4-FFF2-40B4-BE49-F238E27FC236}">
                <a16:creationId xmlns:a16="http://schemas.microsoft.com/office/drawing/2014/main" id="{44C8ADE3-74D2-FD4B-AE52-234AF51EDE4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714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0B532A39-38A8-2A46-94DF-A7FED7B65D5B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3E0E152-89EE-D041-8208-22B1448FC3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 descr="CompTIA_logo.wmf">
            <a:extLst>
              <a:ext uri="{FF2B5EF4-FFF2-40B4-BE49-F238E27FC236}">
                <a16:creationId xmlns:a16="http://schemas.microsoft.com/office/drawing/2014/main" id="{8AD0C525-E0AA-D043-9A4F-20A37143C13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6C4CE73-292D-864E-946B-105C9D6245A7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2B1806A1-212D-4F48-8372-01F8EEDF80C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8787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80D2D20-7D04-A84B-8F1E-A62C3D4B33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3886" y="4650751"/>
            <a:ext cx="4280114" cy="223475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9B97F-4B6B-4623-8514-D7FD629FE2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1925" y="1302039"/>
            <a:ext cx="8460150" cy="4525963"/>
          </a:xfrm>
        </p:spPr>
        <p:txBody>
          <a:bodyPr/>
          <a:lstStyle>
            <a:lvl1pPr>
              <a:spcAft>
                <a:spcPts val="2400"/>
              </a:spcAft>
              <a:buFont typeface="+mj-lt"/>
              <a:buAutoNum type="arabicPeriod"/>
              <a:defRPr sz="2000"/>
            </a:lvl1pPr>
            <a:lvl2pPr marL="800100" indent="-342900">
              <a:buFont typeface="+mj-lt"/>
              <a:buAutoNum type="arabicPeriod"/>
              <a:defRPr/>
            </a:lvl2pPr>
            <a:lvl3pPr marL="1257300" indent="-342900">
              <a:buFont typeface="+mj-lt"/>
              <a:buAutoNum type="arabicPeriod"/>
              <a:defRPr/>
            </a:lvl3pPr>
            <a:lvl4pPr marL="1828800" indent="-457200">
              <a:buFont typeface="+mj-lt"/>
              <a:buAutoNum type="arabicPeriod"/>
              <a:defRPr/>
            </a:lvl4pPr>
            <a:lvl5pPr marL="2286000" indent="-4572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Insert Question #1</a:t>
            </a:r>
          </a:p>
          <a:p>
            <a:pPr lvl="0"/>
            <a:r>
              <a:rPr lang="en-US" dirty="0"/>
              <a:t>Insert Question #2</a:t>
            </a:r>
          </a:p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A4E754-7F02-4770-8121-961E43A23B05}"/>
              </a:ext>
            </a:extLst>
          </p:cNvPr>
          <p:cNvSpPr txBox="1"/>
          <p:nvPr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Reflective Questions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600C4-2AD2-7847-84E5-43FA5600D6B7}"/>
              </a:ext>
            </a:extLst>
          </p:cNvPr>
          <p:cNvSpPr txBox="1">
            <a:spLocks/>
          </p:cNvSpPr>
          <p:nvPr/>
        </p:nvSpPr>
        <p:spPr>
          <a:xfrm>
            <a:off x="-142773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D05D1602-5677-9748-8EB7-690AE5C764A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5CC41E3-297F-AB42-B4CD-9E84AFB27E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14B55CF-0AC8-F44B-B653-F150FF1790B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63886" y="4650751"/>
            <a:ext cx="4280114" cy="223475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0A7918C-164F-B149-AB86-72DB69D2A3B2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Reflective Questions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586F2E5-0334-354B-B89D-4AB002DEDE7D}"/>
              </a:ext>
            </a:extLst>
          </p:cNvPr>
          <p:cNvSpPr txBox="1">
            <a:spLocks/>
          </p:cNvSpPr>
          <p:nvPr userDrawn="1"/>
        </p:nvSpPr>
        <p:spPr>
          <a:xfrm>
            <a:off x="-142773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3" name="Picture 12" descr="CompTIA_logo.wmf">
            <a:extLst>
              <a:ext uri="{FF2B5EF4-FFF2-40B4-BE49-F238E27FC236}">
                <a16:creationId xmlns:a16="http://schemas.microsoft.com/office/drawing/2014/main" id="{4C229D86-E06B-944F-9146-3ECC4F861C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6874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9821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E3403EC-28B3-2848-96B2-0EB19ACC0D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D192D95-7954-EB43-B134-73EFED82A978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6" name="Picture 5" descr="CompTIA_logo.wmf">
            <a:extLst>
              <a:ext uri="{FF2B5EF4-FFF2-40B4-BE49-F238E27FC236}">
                <a16:creationId xmlns:a16="http://schemas.microsoft.com/office/drawing/2014/main" id="{A5E00F74-DFB6-5747-A443-5C8043C0D0A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2C8619B-ABA7-9E4F-B58C-FB93FBBAE26E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85A1ECAF-E67B-BD40-8347-938E4A265BD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1025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5D94452-C962-A343-85AC-E3B4874697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226F9D-6293-B945-9CB4-7274CE8670A6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7" name="Picture 6" descr="CompTIA_logo.wmf">
            <a:extLst>
              <a:ext uri="{FF2B5EF4-FFF2-40B4-BE49-F238E27FC236}">
                <a16:creationId xmlns:a16="http://schemas.microsoft.com/office/drawing/2014/main" id="{5BC35EB9-AE3D-F844-B567-C30181A259A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4B562509-8DD4-B040-BAA1-847388CA5A29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CA492B9C-AD18-BE4F-B657-8D0B016CCAE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8089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65A5C3B-129C-D748-B860-AFF7226C86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F1D68FB8-E621-1848-9493-C38F1D7EBE28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8A26767D-02C0-DB4B-B626-CC393489FDB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1BF3E0B5-A574-134C-87FB-6E5173F1C281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1" name="Picture 10" descr="CompTIA_logo.wmf">
            <a:extLst>
              <a:ext uri="{FF2B5EF4-FFF2-40B4-BE49-F238E27FC236}">
                <a16:creationId xmlns:a16="http://schemas.microsoft.com/office/drawing/2014/main" id="{7095C11E-CE69-C54D-8CF7-EF632990CF6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5239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9972" y="107462"/>
            <a:ext cx="7797800" cy="820616"/>
          </a:xfrm>
        </p:spPr>
        <p:txBody>
          <a:bodyPr anchor="ctr" anchorCtr="0">
            <a:no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C1949C1-B925-B544-AA5E-2B852777C1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377139-E7E4-3D4D-86BD-7F66AB957479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7" name="Picture 6" descr="CompTIA_logo.wmf">
            <a:extLst>
              <a:ext uri="{FF2B5EF4-FFF2-40B4-BE49-F238E27FC236}">
                <a16:creationId xmlns:a16="http://schemas.microsoft.com/office/drawing/2014/main" id="{6287B5D2-F50B-4B4A-97B7-4366895CE3D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01AFCA2-7B2C-D04D-B92F-7ABDB260D66B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3EB5ADD5-9DAD-A245-9BC3-F55EB59A5FE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1240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569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13691"/>
            <a:ext cx="5486400" cy="3770187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23642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43D6327-F44D-AF41-80D9-C8F881FE6F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F11E4D-3647-2042-8AA9-4ADEF03A889D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7" name="Picture 6" descr="CompTIA_logo.wmf">
            <a:extLst>
              <a:ext uri="{FF2B5EF4-FFF2-40B4-BE49-F238E27FC236}">
                <a16:creationId xmlns:a16="http://schemas.microsoft.com/office/drawing/2014/main" id="{185A290C-FEA7-DD4D-B023-03EEE45323A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9A9F206-B24D-B24A-B13B-F28A201E4302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EDB0EF6B-D89E-8D4F-91E5-376B84DABC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911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4" y="100269"/>
            <a:ext cx="8455567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AD1568E5-94C1-AF4C-A4BA-19730F022926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CD95E9CC-440B-FB49-9F80-F9E9877D32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 descr="CompTIA_logo.wmf">
            <a:extLst>
              <a:ext uri="{FF2B5EF4-FFF2-40B4-BE49-F238E27FC236}">
                <a16:creationId xmlns:a16="http://schemas.microsoft.com/office/drawing/2014/main" id="{227351FB-26ED-744C-9960-ADFBB6AC8F8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C6F783-9286-1544-850A-F82A0510B4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7567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1B526C4-AE81-584A-B2CE-1F568667FCCD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CB352D7C-F460-B04F-8328-C46763E025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7476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B01C9F3-3BDB-EE4F-8A30-9A2C41287F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FBB5713-2AA6-6A44-B019-28FDF5A1CE78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6" name="Picture 5" descr="CompTIA_logo.wmf">
            <a:extLst>
              <a:ext uri="{FF2B5EF4-FFF2-40B4-BE49-F238E27FC236}">
                <a16:creationId xmlns:a16="http://schemas.microsoft.com/office/drawing/2014/main" id="{A20740D6-9582-A64B-91EA-D7869CA8427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831D636-F5EF-3D4E-B641-BA6E8152F5B0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CFA164C6-E479-F546-952C-4778C3367F5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6695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1211385"/>
            <a:ext cx="20574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11385"/>
            <a:ext cx="6019800" cy="491477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3BDB5AB-F661-7543-882F-AF797D8A21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8B1C3BD-5CFC-B54B-B06A-247C2168BA59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6" name="Picture 5" descr="CompTIA_logo.wmf">
            <a:extLst>
              <a:ext uri="{FF2B5EF4-FFF2-40B4-BE49-F238E27FC236}">
                <a16:creationId xmlns:a16="http://schemas.microsoft.com/office/drawing/2014/main" id="{B573120E-642E-0643-A38B-2986D9C3FE4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3435D30-2493-AD4A-852F-CD16F90B7ECD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2A3D09E6-28D2-C949-8CA1-E65C24F10A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682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No Image or Ic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>
            <a:extLst>
              <a:ext uri="{FF2B5EF4-FFF2-40B4-BE49-F238E27FC236}">
                <a16:creationId xmlns:a16="http://schemas.microsoft.com/office/drawing/2014/main" id="{30CCA813-A45D-6146-9976-2BE31C6379AB}"/>
              </a:ext>
            </a:extLst>
          </p:cNvPr>
          <p:cNvSpPr/>
          <p:nvPr userDrawn="1"/>
        </p:nvSpPr>
        <p:spPr>
          <a:xfrm>
            <a:off x="457200" y="685800"/>
            <a:ext cx="8229600" cy="4191000"/>
          </a:xfrm>
          <a:prstGeom prst="round2DiagRect">
            <a:avLst>
              <a:gd name="adj1" fmla="val 0"/>
              <a:gd name="adj2" fmla="val 11792"/>
            </a:avLst>
          </a:prstGeom>
          <a:solidFill>
            <a:srgbClr val="ED1C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 Diagonal Corner Rectangle 5">
            <a:extLst>
              <a:ext uri="{FF2B5EF4-FFF2-40B4-BE49-F238E27FC236}">
                <a16:creationId xmlns:a16="http://schemas.microsoft.com/office/drawing/2014/main" id="{09A665B6-64B8-0448-AB5E-CB8DC2B74C1C}"/>
              </a:ext>
            </a:extLst>
          </p:cNvPr>
          <p:cNvSpPr/>
          <p:nvPr/>
        </p:nvSpPr>
        <p:spPr>
          <a:xfrm>
            <a:off x="457200" y="685800"/>
            <a:ext cx="8229600" cy="4191000"/>
          </a:xfrm>
          <a:prstGeom prst="round2DiagRect">
            <a:avLst>
              <a:gd name="adj1" fmla="val 0"/>
              <a:gd name="adj2" fmla="val 11792"/>
            </a:avLst>
          </a:prstGeom>
          <a:solidFill>
            <a:srgbClr val="ED1C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F27D27D-3DD6-3947-AC24-EC67909592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0366" y="2057400"/>
            <a:ext cx="7981244" cy="1100674"/>
          </a:xfrm>
        </p:spPr>
        <p:txBody>
          <a:bodyPr lIns="0" rIns="0" anchor="b">
            <a:noAutofit/>
          </a:bodyPr>
          <a:lstStyle>
            <a:lvl1pPr algn="l">
              <a:defRPr sz="3600" b="1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86485109-D412-DB42-94AA-0DC656F064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0366" y="3165129"/>
            <a:ext cx="6207634" cy="489656"/>
          </a:xfrm>
        </p:spPr>
        <p:txBody>
          <a:bodyPr lIns="0" rIns="0">
            <a:noAutofit/>
          </a:bodyPr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915B22A6-28AA-3242-955A-6B4EC92D5E4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7111" y="5943600"/>
            <a:ext cx="1684782" cy="360426"/>
          </a:xfrm>
          <a:prstGeom prst="rect">
            <a:avLst/>
          </a:prstGeom>
        </p:spPr>
      </p:pic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FF8DE52F-7C95-5541-BC7F-2F14FF21E09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7111" y="5943600"/>
            <a:ext cx="1684782" cy="360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057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277F104-82BA-8F4D-B222-EB78A7C4C4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8455566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FBE5EB6-65FE-0E48-9452-A19FC7E53C3D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99B5762-231E-5D48-BE77-49FAD4EC5C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97B308B2-AF5D-1141-ACEE-FE0C77648C2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DE834EAB-3654-8444-AD99-93CDAC63F3F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4295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6340735-0E87-CC46-93D6-0D60E117476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512107F-3B03-A142-ADD0-8B76AD59B4BD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3" name="Picture 12" descr="CompTIA_logo.wmf">
            <a:extLst>
              <a:ext uri="{FF2B5EF4-FFF2-40B4-BE49-F238E27FC236}">
                <a16:creationId xmlns:a16="http://schemas.microsoft.com/office/drawing/2014/main" id="{E87DE8F0-CB9B-2840-A524-8BE08473D7C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846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E4A605F-8B15-FB46-9F61-470E09EB87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2784" y="4243143"/>
            <a:ext cx="2871216" cy="2614857"/>
          </a:xfrm>
          <a:prstGeom prst="rect">
            <a:avLst/>
          </a:prstGeom>
        </p:spPr>
      </p:pic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8455566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57115EB-6EB9-AD43-BF51-6238C42B69E2}"/>
              </a:ext>
            </a:extLst>
          </p:cNvPr>
          <p:cNvSpPr txBox="1">
            <a:spLocks/>
          </p:cNvSpPr>
          <p:nvPr/>
        </p:nvSpPr>
        <p:spPr>
          <a:xfrm>
            <a:off x="81975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AD0C0EF-7038-634B-8024-2C277C80B0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8C0E01C7-55F8-CB46-A3D0-2C065754C78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EACD82ED-3ACE-6B4E-AED2-34697AE09C3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7856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26213E4-182A-0540-9FE5-9CF8760814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272784" y="4243143"/>
            <a:ext cx="2871216" cy="2614857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51552687-032D-C34A-A602-AD4C6BD9AA47}"/>
              </a:ext>
            </a:extLst>
          </p:cNvPr>
          <p:cNvSpPr txBox="1">
            <a:spLocks/>
          </p:cNvSpPr>
          <p:nvPr userDrawn="1"/>
        </p:nvSpPr>
        <p:spPr>
          <a:xfrm>
            <a:off x="81975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8484E9A4-2002-AD4A-890B-49D02F7DADD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490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lossary Term Defin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8455566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259979"/>
            <a:ext cx="7054516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rgbClr val="ED1C24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4186BA-5094-1448-BB57-AB5B0FEA3A02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7DCA484-9C40-334C-AD13-25B14530D4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8F2FA5A5-E3E2-9C44-BD0B-89DF91D8C82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1C8B6186-7A8B-DC46-9466-DB72DE79C1A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2300438"/>
            <a:ext cx="8460152" cy="39421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9" name="Picture 100" descr="book">
            <a:extLst>
              <a:ext uri="{FF2B5EF4-FFF2-40B4-BE49-F238E27FC236}">
                <a16:creationId xmlns:a16="http://schemas.microsoft.com/office/drawing/2014/main" id="{DB3E63F8-33D9-BE4A-A84B-93A628628D2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DE0D9F7C-5F59-8245-A8F1-AA6DAEAA23ED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6" name="Picture 15" descr="CompTIA_logo.wmf">
            <a:extLst>
              <a:ext uri="{FF2B5EF4-FFF2-40B4-BE49-F238E27FC236}">
                <a16:creationId xmlns:a16="http://schemas.microsoft.com/office/drawing/2014/main" id="{917D1463-228E-DC42-AA44-5A425CE67B5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559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lossary Term Definition with 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259979"/>
            <a:ext cx="6934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ED1C24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2053552-69A8-BD48-8CA2-F433F3BDBF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2784" y="4243143"/>
            <a:ext cx="2871216" cy="2614857"/>
          </a:xfrm>
          <a:prstGeom prst="rect">
            <a:avLst/>
          </a:prstGeom>
        </p:spPr>
      </p:pic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BD1DE29-ADE7-384D-809A-A52F9DD45FFD}"/>
              </a:ext>
            </a:extLst>
          </p:cNvPr>
          <p:cNvSpPr txBox="1">
            <a:spLocks/>
          </p:cNvSpPr>
          <p:nvPr/>
        </p:nvSpPr>
        <p:spPr>
          <a:xfrm>
            <a:off x="81975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2E180A83-A907-544F-B0AF-DAD9FC2DF7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 descr="CompTIA_logo.wmf">
            <a:extLst>
              <a:ext uri="{FF2B5EF4-FFF2-40B4-BE49-F238E27FC236}">
                <a16:creationId xmlns:a16="http://schemas.microsoft.com/office/drawing/2014/main" id="{966438BD-F346-2049-BD71-86C1F78B255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8B707612-480C-B144-82D3-40F98F576EE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2261936"/>
            <a:ext cx="8460152" cy="39806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2" name="Picture 100" descr="book">
            <a:extLst>
              <a:ext uri="{FF2B5EF4-FFF2-40B4-BE49-F238E27FC236}">
                <a16:creationId xmlns:a16="http://schemas.microsoft.com/office/drawing/2014/main" id="{9D5CEE60-2C88-9E49-B28B-58454BEF351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226F1A9-2B9D-584B-8245-44EA0A3A2E5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72784" y="4243143"/>
            <a:ext cx="2871216" cy="2614857"/>
          </a:xfrm>
          <a:prstGeom prst="rect">
            <a:avLst/>
          </a:prstGeom>
        </p:spPr>
      </p:pic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FDF18D2F-C485-F946-A6AD-6D9AB08D0C01}"/>
              </a:ext>
            </a:extLst>
          </p:cNvPr>
          <p:cNvSpPr txBox="1">
            <a:spLocks/>
          </p:cNvSpPr>
          <p:nvPr userDrawn="1"/>
        </p:nvSpPr>
        <p:spPr>
          <a:xfrm>
            <a:off x="81975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9" name="Picture 18" descr="CompTIA_logo.wmf">
            <a:extLst>
              <a:ext uri="{FF2B5EF4-FFF2-40B4-BE49-F238E27FC236}">
                <a16:creationId xmlns:a16="http://schemas.microsoft.com/office/drawing/2014/main" id="{E78EE45E-3A6B-D748-A160-F51D4337732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211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C41D967-990F-E944-A75C-DDD8D816EE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8654" y="4716892"/>
            <a:ext cx="2426148" cy="1508760"/>
          </a:xfrm>
          <a:prstGeom prst="rect">
            <a:avLst/>
          </a:prstGeom>
        </p:spPr>
      </p:pic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5727794-1D8F-EE4B-86CA-492FD31C8844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2E05C79-1716-3D41-94C9-03C7F4E93A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A7A7784F-0CF1-6447-8E21-F2091A64AB5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62593A58-0959-CB4D-8C6B-BF10FB4E9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A9384BF-4DD5-0241-9855-AF2027C9E58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78654" y="4716892"/>
            <a:ext cx="2426148" cy="1508760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A5691A58-3DA6-9C42-9DEE-56D4A55368C9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4" name="Picture 13" descr="CompTIA_logo.wmf">
            <a:extLst>
              <a:ext uri="{FF2B5EF4-FFF2-40B4-BE49-F238E27FC236}">
                <a16:creationId xmlns:a16="http://schemas.microsoft.com/office/drawing/2014/main" id="{06248EB9-11AC-804B-A135-4EFD54359A2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204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3B6DABA9-2B0D-064E-BEB6-5D5E546F3A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2600" y="2565400"/>
            <a:ext cx="3101607" cy="19288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0E79872-6410-E14A-8678-93C3DB8897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Activity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8AF2C-F141-0F46-BA28-178577A16F7B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6BA17A01-17DB-2540-9CD7-DEA1D2C76B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479FADE8-B2CC-4340-89CD-7751242F449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A1E55E5-96BD-EA4D-B74C-B45EA2344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22600" y="2565400"/>
            <a:ext cx="3101607" cy="192881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F141D98-3766-574F-B382-B3B62F9F068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A7E3B64-90B7-7849-9847-8B6319B6F077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Activity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AE8DCE48-C8A9-6944-B701-A58A7D7F70BB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7" name="Picture 16" descr="CompTIA_logo.wmf">
            <a:extLst>
              <a:ext uri="{FF2B5EF4-FFF2-40B4-BE49-F238E27FC236}">
                <a16:creationId xmlns:a16="http://schemas.microsoft.com/office/drawing/2014/main" id="{DAF65D91-8240-174E-9C5B-36131D70EDE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526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1924" y="100269"/>
            <a:ext cx="8455567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537962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  <p:sldLayoutId id="2147483829" r:id="rId12"/>
    <p:sldLayoutId id="2147483830" r:id="rId13"/>
    <p:sldLayoutId id="2147483831" r:id="rId14"/>
    <p:sldLayoutId id="2147483832" r:id="rId15"/>
    <p:sldLayoutId id="2147483833" r:id="rId16"/>
    <p:sldLayoutId id="2147483834" r:id="rId17"/>
    <p:sldLayoutId id="2147483835" r:id="rId18"/>
    <p:sldLayoutId id="2147483836" r:id="rId19"/>
    <p:sldLayoutId id="2147483837" r:id="rId20"/>
    <p:sldLayoutId id="2147483838" r:id="rId2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rgbClr val="ED1C24"/>
          </a:solidFill>
          <a:latin typeface="Myriad Pro"/>
          <a:ea typeface="+mj-ea"/>
          <a:cs typeface="Myriad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ED1C24"/>
        </a:buClr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ED1C24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ED1C24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for Change and Transition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Develop an Integrated Change Control System </a:t>
            </a:r>
          </a:p>
          <a:p>
            <a:r>
              <a:rPr lang="en-US" dirty="0"/>
              <a:t>Develop a Transition Plan</a:t>
            </a:r>
          </a:p>
        </p:txBody>
      </p:sp>
    </p:spTree>
    <p:extLst>
      <p:ext uri="{BB962C8B-B14F-4D97-AF65-F5344CB8AC3E}">
        <p14:creationId xmlns:p14="http://schemas.microsoft.com/office/powerpoint/2010/main" val="35698391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6" name="Rectangle 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en-US" dirty="0"/>
              <a:t>Configuration Management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35523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/>
          <a:lstStyle/>
          <a:p>
            <a:r>
              <a:rPr lang="en-US" altLang="en-US" dirty="0"/>
              <a:t>A tool used to manage changes to a product or service being produced.</a:t>
            </a:r>
          </a:p>
          <a:p>
            <a:r>
              <a:rPr lang="en-US" altLang="en-US" dirty="0"/>
              <a:t>Used to:</a:t>
            </a:r>
          </a:p>
          <a:p>
            <a:pPr lvl="1"/>
            <a:r>
              <a:rPr lang="en-US" altLang="en-US" dirty="0"/>
              <a:t>Control product iterations.</a:t>
            </a:r>
          </a:p>
          <a:p>
            <a:pPr lvl="1"/>
            <a:r>
              <a:rPr lang="en-US" altLang="en-US" dirty="0"/>
              <a:t>Ensure that specifications are current.</a:t>
            </a:r>
          </a:p>
          <a:p>
            <a:pPr lvl="1"/>
            <a:r>
              <a:rPr lang="en-US" altLang="en-US" dirty="0"/>
              <a:t>Control steps for reviewing and approving prototypes, testing standards, and drawings or blueprints.</a:t>
            </a:r>
          </a:p>
          <a:p>
            <a:pPr marL="292100" indent="-292100"/>
            <a:endParaRPr lang="en-US" altLang="en-US" sz="1800" dirty="0"/>
          </a:p>
          <a:p>
            <a:pPr marL="347663" lvl="1" indent="0">
              <a:buFont typeface="Wingdings" panose="05000000000000000000" pitchFamily="2" charset="2"/>
              <a:buNone/>
            </a:pPr>
            <a:r>
              <a:rPr lang="en-US" altLang="en-US" sz="1800" b="1" dirty="0"/>
              <a:t>Example</a:t>
            </a:r>
            <a:r>
              <a:rPr lang="en-US" altLang="en-US" sz="1800" dirty="0"/>
              <a:t>: Creating a database to monitor and control change requests to images and animations in advertisements.</a:t>
            </a:r>
          </a:p>
        </p:txBody>
      </p:sp>
    </p:spTree>
    <p:extLst>
      <p:ext uri="{BB962C8B-B14F-4D97-AF65-F5344CB8AC3E}">
        <p14:creationId xmlns:p14="http://schemas.microsoft.com/office/powerpoint/2010/main" val="32743185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2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Guidelines for Developing an </a:t>
            </a:r>
            <a:br>
              <a:rPr lang="en-US" altLang="en-US" dirty="0"/>
            </a:br>
            <a:r>
              <a:rPr lang="en-US" altLang="en-US" dirty="0"/>
              <a:t>Integrated Change Control System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396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Use the approved change control system, if it exists.</a:t>
            </a:r>
          </a:p>
          <a:p>
            <a:r>
              <a:rPr lang="en-US" altLang="en-US"/>
              <a:t>If no change control system exists, it’s your responsibility to develop one.</a:t>
            </a:r>
          </a:p>
          <a:p>
            <a:r>
              <a:rPr lang="en-US" altLang="en-US"/>
              <a:t>Identify what will be considered a change that is significant enough to require management approval.</a:t>
            </a:r>
          </a:p>
          <a:p>
            <a:r>
              <a:rPr lang="en-US" altLang="en-US"/>
              <a:t>Identify the responsible parties who are authorized to initiate, approve, execute, manage, and prioritize changes.</a:t>
            </a:r>
          </a:p>
          <a:p>
            <a:r>
              <a:rPr lang="en-US" altLang="en-US"/>
              <a:t>Identify how change requests must be approved.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256367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F4C8C0C-F078-4DD8-A98B-D5169D469CF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Developing an Integrated Change Control System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6FC4A83-5E7B-4EAF-B8D2-613E49A403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97051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Product Transition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2570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Formal handoff of a project's outcome to its recipients (a client or the next phase).</a:t>
            </a:r>
          </a:p>
          <a:p>
            <a:r>
              <a:rPr lang="en-US" altLang="en-US" dirty="0"/>
              <a:t>Project’s outcome is transferred to the next level for sustainment.</a:t>
            </a:r>
          </a:p>
          <a:p>
            <a:r>
              <a:rPr lang="en-US" altLang="en-US" dirty="0"/>
              <a:t>Training materials, support systems, facilities, and personnel are also delivered during product transition.</a:t>
            </a:r>
          </a:p>
          <a:p>
            <a:r>
              <a:rPr lang="en-US" altLang="en-US" dirty="0"/>
              <a:t>Transition process ends when the receiving organization receives the project's end product and incorporates it.</a:t>
            </a:r>
          </a:p>
          <a:p>
            <a:r>
              <a:rPr lang="en-US" altLang="en-US" dirty="0"/>
              <a:t>Transitions can be contract-based activities or can occur among functions or projects within an organization.</a:t>
            </a:r>
          </a:p>
        </p:txBody>
      </p:sp>
    </p:spTree>
    <p:extLst>
      <p:ext uri="{BB962C8B-B14F-4D97-AF65-F5344CB8AC3E}">
        <p14:creationId xmlns:p14="http://schemas.microsoft.com/office/powerpoint/2010/main" val="3995672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The Transition Plan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580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Document that describes how project outputs will be transferred.</a:t>
            </a:r>
          </a:p>
          <a:p>
            <a:r>
              <a:rPr lang="en-US" altLang="en-US" dirty="0"/>
              <a:t>Either between organizations or between functional groups.</a:t>
            </a:r>
          </a:p>
          <a:p>
            <a:r>
              <a:rPr lang="en-US" altLang="en-US" dirty="0"/>
              <a:t>Created after a detailed discussion with both sponsors and customers.</a:t>
            </a:r>
          </a:p>
          <a:p>
            <a:r>
              <a:rPr lang="en-US" altLang="en-US" dirty="0"/>
              <a:t>Might include the complete list of tasks, or just tasks specific to the transition of deliverables.</a:t>
            </a:r>
          </a:p>
          <a:p>
            <a:r>
              <a:rPr lang="en-US" altLang="en-US" dirty="0"/>
              <a:t>Indicates when transition events should occur—at a specific lifecycle stage or at the end of the project.</a:t>
            </a:r>
          </a:p>
          <a:p>
            <a:pPr indent="3175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852319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Transition Plan Components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59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Specify the scope of transition.</a:t>
            </a:r>
          </a:p>
          <a:p>
            <a:r>
              <a:rPr lang="en-US" altLang="en-US" dirty="0"/>
              <a:t>Identify the stakeholders who will receive the transferred products.</a:t>
            </a:r>
          </a:p>
          <a:p>
            <a:r>
              <a:rPr lang="en-US" altLang="en-US" dirty="0"/>
              <a:t>Ensure that the benefits sustainment plan exists.</a:t>
            </a:r>
          </a:p>
          <a:p>
            <a:r>
              <a:rPr lang="en-US" altLang="en-US" dirty="0"/>
              <a:t>Ensure that the products are transferred at the right time.</a:t>
            </a:r>
          </a:p>
          <a:p>
            <a:r>
              <a:rPr lang="en-US" altLang="en-US" dirty="0"/>
              <a:t>Create a resource release plan.</a:t>
            </a:r>
          </a:p>
          <a:p>
            <a:r>
              <a:rPr lang="en-US" altLang="en-US" dirty="0"/>
              <a:t>Create a financial closure plan.</a:t>
            </a:r>
          </a:p>
          <a:p>
            <a:r>
              <a:rPr lang="en-US" altLang="en-US" dirty="0"/>
              <a:t>Ensure that the contract closure requirements are consistent.</a:t>
            </a:r>
          </a:p>
          <a:p>
            <a:r>
              <a:rPr lang="en-US" altLang="en-US" dirty="0"/>
              <a:t>Determine the processes to receive deliverable acceptance.</a:t>
            </a:r>
          </a:p>
          <a:p>
            <a:r>
              <a:rPr lang="en-US" altLang="en-US" dirty="0"/>
              <a:t>Communicate the requirements for project closure.</a:t>
            </a:r>
          </a:p>
          <a:p>
            <a:r>
              <a:rPr lang="en-US" altLang="en-US" dirty="0"/>
              <a:t>List the impacts of project closure.</a:t>
            </a:r>
          </a:p>
        </p:txBody>
      </p:sp>
    </p:spTree>
    <p:extLst>
      <p:ext uri="{BB962C8B-B14F-4D97-AF65-F5344CB8AC3E}">
        <p14:creationId xmlns:p14="http://schemas.microsoft.com/office/powerpoint/2010/main" val="32473584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Transition Dates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262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Specify the date when the project product, service, or result will be handed off to its recipients.</a:t>
            </a:r>
          </a:p>
          <a:p>
            <a:r>
              <a:rPr lang="en-US" altLang="en-US" dirty="0"/>
              <a:t>After the product is handed off, the closure of project finances and contracts will be decided by the managers.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9207" y="3352800"/>
            <a:ext cx="2005587" cy="1690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6233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Product Training Events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263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Demonstrations provided by the company on a product or service during its transition phase.</a:t>
            </a:r>
          </a:p>
          <a:p>
            <a:r>
              <a:rPr lang="en-US" altLang="en-US" dirty="0"/>
              <a:t>Undertaken to teach the recipients how to use purchased products or services.</a:t>
            </a:r>
          </a:p>
          <a:p>
            <a:r>
              <a:rPr lang="en-US" altLang="en-US" dirty="0"/>
              <a:t>Modes of training include:</a:t>
            </a:r>
          </a:p>
          <a:p>
            <a:pPr lvl="1"/>
            <a:r>
              <a:rPr lang="en-US" altLang="en-US" dirty="0"/>
              <a:t>Instructor-led training.</a:t>
            </a:r>
          </a:p>
          <a:p>
            <a:pPr lvl="1"/>
            <a:r>
              <a:rPr lang="en-US" altLang="en-US" dirty="0"/>
              <a:t>Video walkthroughs.</a:t>
            </a:r>
          </a:p>
          <a:p>
            <a:pPr lvl="1"/>
            <a:r>
              <a:rPr lang="en-US" altLang="en-US" dirty="0"/>
              <a:t>Handbooks.</a:t>
            </a:r>
          </a:p>
          <a:p>
            <a:pPr lvl="1"/>
            <a:r>
              <a:rPr lang="en-US" altLang="en-US" dirty="0"/>
              <a:t>Service manuals.</a:t>
            </a:r>
          </a:p>
          <a:p>
            <a:pPr lvl="1"/>
            <a:r>
              <a:rPr lang="en-US" altLang="en-US" dirty="0"/>
              <a:t>Live demonstrations by experienced personnel</a:t>
            </a:r>
          </a:p>
        </p:txBody>
      </p:sp>
    </p:spTree>
    <p:extLst>
      <p:ext uri="{BB962C8B-B14F-4D97-AF65-F5344CB8AC3E}">
        <p14:creationId xmlns:p14="http://schemas.microsoft.com/office/powerpoint/2010/main" val="22802313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Extended Support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268291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>
            <a:normAutofit/>
          </a:bodyPr>
          <a:lstStyle/>
          <a:p>
            <a:r>
              <a:rPr lang="en-US" altLang="en-US" dirty="0"/>
              <a:t>Type of assistance provided by the company to its customers.</a:t>
            </a:r>
          </a:p>
          <a:p>
            <a:r>
              <a:rPr lang="en-US" altLang="en-US" dirty="0"/>
              <a:t>Often a paid service and offers assistance after the expiration of the warranty period of a particular product or service.</a:t>
            </a:r>
          </a:p>
          <a:p>
            <a:r>
              <a:rPr lang="en-US" altLang="en-US" dirty="0"/>
              <a:t>Includes:</a:t>
            </a:r>
          </a:p>
          <a:p>
            <a:pPr lvl="1"/>
            <a:r>
              <a:rPr lang="en-US" altLang="en-US" dirty="0"/>
              <a:t>Technical support</a:t>
            </a:r>
          </a:p>
          <a:p>
            <a:pPr lvl="1"/>
            <a:r>
              <a:rPr lang="en-US" altLang="en-US" dirty="0"/>
              <a:t>Customer service</a:t>
            </a:r>
          </a:p>
          <a:p>
            <a:pPr lvl="1"/>
            <a:r>
              <a:rPr lang="en-US" altLang="en-US" dirty="0"/>
              <a:t>Software or product support</a:t>
            </a:r>
          </a:p>
          <a:p>
            <a:pPr lvl="1"/>
            <a:r>
              <a:rPr lang="en-US" altLang="en-US" dirty="0"/>
              <a:t>Troubleshooting</a:t>
            </a:r>
          </a:p>
          <a:p>
            <a:pPr lvl="1"/>
            <a:r>
              <a:rPr lang="en-US" altLang="en-US" dirty="0"/>
              <a:t>Maintenance</a:t>
            </a:r>
          </a:p>
          <a:p>
            <a:pPr lvl="1"/>
            <a:r>
              <a:rPr lang="en-US" altLang="en-US" dirty="0"/>
              <a:t>Upgrades, installation, or configuration post the warranty period</a:t>
            </a:r>
          </a:p>
          <a:p>
            <a:r>
              <a:rPr lang="en-US" altLang="en-US" dirty="0"/>
              <a:t>Provided:</a:t>
            </a:r>
          </a:p>
          <a:p>
            <a:pPr lvl="1"/>
            <a:r>
              <a:rPr lang="en-US" altLang="en-US" dirty="0"/>
              <a:t>Over phone</a:t>
            </a:r>
          </a:p>
          <a:p>
            <a:pPr lvl="1"/>
            <a:r>
              <a:rPr lang="en-US" altLang="en-US" dirty="0"/>
              <a:t>Through email</a:t>
            </a:r>
          </a:p>
          <a:p>
            <a:pPr lvl="1"/>
            <a:r>
              <a:rPr lang="en-US" altLang="en-US" dirty="0"/>
              <a:t>Through technical support personnel</a:t>
            </a:r>
          </a:p>
          <a:p>
            <a:pPr lvl="1"/>
            <a:r>
              <a:rPr lang="en-US" altLang="en-US" dirty="0"/>
              <a:t>Through a web chat</a:t>
            </a:r>
          </a:p>
        </p:txBody>
      </p:sp>
    </p:spTree>
    <p:extLst>
      <p:ext uri="{BB962C8B-B14F-4D97-AF65-F5344CB8AC3E}">
        <p14:creationId xmlns:p14="http://schemas.microsoft.com/office/powerpoint/2010/main" val="9983780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Guidelines for Developing a Transition Plan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269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Define the scope of project transition.</a:t>
            </a:r>
          </a:p>
          <a:p>
            <a:r>
              <a:rPr lang="en-US" altLang="en-US" dirty="0"/>
              <a:t>Check the project schedule for transition.</a:t>
            </a:r>
          </a:p>
          <a:p>
            <a:r>
              <a:rPr lang="en-US" altLang="en-US" dirty="0"/>
              <a:t>Identify the stakeholders involved in transition.</a:t>
            </a:r>
          </a:p>
          <a:p>
            <a:r>
              <a:rPr lang="en-US" altLang="en-US" dirty="0"/>
              <a:t>Include the organizational process assets that are available.</a:t>
            </a:r>
          </a:p>
          <a:p>
            <a:r>
              <a:rPr lang="en-US" altLang="en-US" dirty="0"/>
              <a:t>Create the benefits sustainment plan.</a:t>
            </a:r>
          </a:p>
          <a:p>
            <a:r>
              <a:rPr lang="en-US" altLang="en-US" dirty="0"/>
              <a:t>Include the product training event, if necessary.</a:t>
            </a:r>
          </a:p>
          <a:p>
            <a:r>
              <a:rPr lang="en-US" altLang="en-US" dirty="0"/>
              <a:t>Decide on the period of time that support will be provided.</a:t>
            </a:r>
          </a:p>
          <a:p>
            <a:r>
              <a:rPr lang="en-US" altLang="en-US" dirty="0"/>
              <a:t>Plan the transition of the project products, results, or services with the stakeholders.</a:t>
            </a:r>
          </a:p>
        </p:txBody>
      </p:sp>
    </p:spTree>
    <p:extLst>
      <p:ext uri="{BB962C8B-B14F-4D97-AF65-F5344CB8AC3E}">
        <p14:creationId xmlns:p14="http://schemas.microsoft.com/office/powerpoint/2010/main" val="1081082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9" name="Rectangle 5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en-US" dirty="0"/>
              <a:t>Integrated Change Control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41667" name="Rectangle 3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/>
          <a:lstStyle/>
          <a:p>
            <a:pPr marL="381000" indent="-381000"/>
            <a:r>
              <a:rPr lang="en-US" altLang="en-US" dirty="0"/>
              <a:t>The process of identifying, documenting, approving or rejecting, and controlling changes to the project baselines.</a:t>
            </a:r>
          </a:p>
          <a:p>
            <a:pPr marL="381000" indent="-381000"/>
            <a:r>
              <a:rPr lang="en-US" altLang="en-US" dirty="0"/>
              <a:t>Reduces risk to a project by governing the execution of proposed changes that will affect schedule and cost or other objectives.</a:t>
            </a:r>
          </a:p>
          <a:p>
            <a:pPr marL="381000" indent="-381000"/>
            <a:r>
              <a:rPr lang="en-US" altLang="en-US" dirty="0"/>
              <a:t>Allows project managers to record requested changes.</a:t>
            </a:r>
          </a:p>
          <a:p>
            <a:pPr marL="381000" indent="-381000"/>
            <a:r>
              <a:rPr lang="en-US" altLang="en-US" dirty="0"/>
              <a:t>Helps ensure that changes are implemented in a standardized and approved manner.</a:t>
            </a:r>
          </a:p>
          <a:p>
            <a:pPr marL="381000" indent="-381000"/>
            <a:r>
              <a:rPr lang="en-US" altLang="en-US" dirty="0"/>
              <a:t>Helps minimize disruptive effect of changes made and monitor progression.</a:t>
            </a:r>
          </a:p>
          <a:p>
            <a:pPr marL="381000" indent="-381000"/>
            <a:r>
              <a:rPr lang="en-US" altLang="en-US" dirty="0"/>
              <a:t>Documents the change requests in a change request form and sends it to the change management team.</a:t>
            </a:r>
          </a:p>
          <a:p>
            <a:pPr marL="381000" indent="-381000"/>
            <a:r>
              <a:rPr lang="en-US" altLang="en-US" dirty="0"/>
              <a:t>Defines the turnaround time for each change request.</a:t>
            </a:r>
          </a:p>
          <a:p>
            <a:pPr marL="381000" indent="-381000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363960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7071443-66F4-4F63-B810-1286139FE15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Developing a Transition Plan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88F0E95-027A-414B-9E89-D12A0B96D5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8217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en-US"/>
              <a:t>How will you manage changes in your organization?</a:t>
            </a:r>
          </a:p>
          <a:p>
            <a:r>
              <a:rPr lang="en-US" altLang="en-US"/>
              <a:t>What has been your experience in developing transition plans? What items did you choose to include? </a:t>
            </a:r>
            <a:endParaRPr lang="en-US"/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458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CCB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CCB is a formally chartered group responsible for reviewing, evaluating, approving, delaying, or rejecting changes to the project.</a:t>
            </a:r>
          </a:p>
          <a:p>
            <a:r>
              <a:rPr lang="en-US" dirty="0"/>
              <a:t>CCB is also responsible for recording and communicating their decisions.</a:t>
            </a:r>
          </a:p>
        </p:txBody>
      </p:sp>
      <p:pic>
        <p:nvPicPr>
          <p:cNvPr id="6" name="Picture 5" descr="Project communication and how to create a communication management ..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0300" y="2985427"/>
            <a:ext cx="4343400" cy="2881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336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3" name="Rectangle 5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en-US" dirty="0"/>
              <a:t>Change Control Systems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426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A collection of formal, documented procedures for changing official project documents.</a:t>
            </a:r>
          </a:p>
          <a:p>
            <a:r>
              <a:rPr lang="en-US" altLang="en-US" dirty="0"/>
              <a:t>Specifies how project deliverables will be controlled, changed, and approved.</a:t>
            </a:r>
          </a:p>
          <a:p>
            <a:r>
              <a:rPr lang="en-US" altLang="en-US" dirty="0"/>
              <a:t>Includes forms, tracking methods, processes, and approval levels for authorizing or rejecting requested changes.</a:t>
            </a:r>
          </a:p>
          <a:p>
            <a:pPr>
              <a:buFont typeface="Wingdings" panose="05000000000000000000" pitchFamily="2" charset="2"/>
              <a:buNone/>
            </a:pPr>
            <a:endParaRPr lang="en-US" altLang="en-US" dirty="0"/>
          </a:p>
          <a:p>
            <a:pPr lvl="1" indent="-395288">
              <a:buFont typeface="Wingdings" panose="05000000000000000000" pitchFamily="2" charset="2"/>
              <a:buNone/>
            </a:pPr>
            <a:r>
              <a:rPr lang="en-US" altLang="en-US" sz="1800" b="1" dirty="0"/>
              <a:t>Example</a:t>
            </a:r>
            <a:r>
              <a:rPr lang="en-US" altLang="en-US" sz="1800" dirty="0"/>
              <a:t>: Change control system for an internal project that includes:</a:t>
            </a:r>
          </a:p>
          <a:p>
            <a:pPr lvl="1"/>
            <a:r>
              <a:rPr lang="en-US" altLang="en-US" dirty="0"/>
              <a:t>Standardized change request form that includes changes affecting the original scope, cost, or schedule baselines.</a:t>
            </a:r>
          </a:p>
          <a:p>
            <a:pPr lvl="1"/>
            <a:r>
              <a:rPr lang="en-US" altLang="en-US" dirty="0"/>
              <a:t>Description of the change being requested.</a:t>
            </a:r>
          </a:p>
          <a:p>
            <a:pPr lvl="1"/>
            <a:r>
              <a:rPr lang="en-US" altLang="en-US" dirty="0"/>
              <a:t>Relative priority.</a:t>
            </a:r>
          </a:p>
          <a:p>
            <a:pPr lvl="1"/>
            <a:r>
              <a:rPr lang="en-US" altLang="en-US" dirty="0"/>
              <a:t>Reason behind the change.</a:t>
            </a:r>
          </a:p>
        </p:txBody>
      </p:sp>
    </p:spTree>
    <p:extLst>
      <p:ext uri="{BB962C8B-B14F-4D97-AF65-F5344CB8AC3E}">
        <p14:creationId xmlns:p14="http://schemas.microsoft.com/office/powerpoint/2010/main" val="4033721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Project Changes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5" name="Group 7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6132544"/>
              </p:ext>
            </p:extLst>
          </p:nvPr>
        </p:nvGraphicFramePr>
        <p:xfrm>
          <a:off x="787400" y="2031364"/>
          <a:ext cx="7569200" cy="3378836"/>
        </p:xfrm>
        <a:graphic>
          <a:graphicData uri="http://schemas.openxmlformats.org/drawingml/2006/table">
            <a:tbl>
              <a:tblPr/>
              <a:tblGrid>
                <a:gridCol w="1752600">
                  <a:extLst>
                    <a:ext uri="{9D8B030D-6E8A-4147-A177-3AD203B41FA5}">
                      <a16:colId xmlns:a16="http://schemas.microsoft.com/office/drawing/2014/main" val="52431521"/>
                    </a:ext>
                  </a:extLst>
                </a:gridCol>
                <a:gridCol w="5816600">
                  <a:extLst>
                    <a:ext uri="{9D8B030D-6E8A-4147-A177-3AD203B41FA5}">
                      <a16:colId xmlns:a16="http://schemas.microsoft.com/office/drawing/2014/main" val="224210375"/>
                    </a:ext>
                  </a:extLst>
                </a:gridCol>
              </a:tblGrid>
              <a:tr h="4397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Type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Description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5183785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r>
                        <a:rPr lang="en-US" sz="1400" b="1" dirty="0">
                          <a:latin typeface="+mn-lt"/>
                        </a:rPr>
                        <a:t>Timeline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Changes to any activities that affect the overall schedule.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3160373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r>
                        <a:rPr lang="en-US" sz="1400" b="1" dirty="0">
                          <a:latin typeface="+mn-lt"/>
                        </a:rPr>
                        <a:t>Funding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Changes to activities that affect the funding allotted to the project.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0052500"/>
                  </a:ext>
                </a:extLst>
              </a:tr>
              <a:tr h="5159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r>
                        <a:rPr lang="en-US" sz="1400" b="1" dirty="0">
                          <a:latin typeface="+mn-lt"/>
                        </a:rPr>
                        <a:t>Risk event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 new risk, or change to an existing risk, that affects any aspect of the project.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3856652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r>
                        <a:rPr lang="en-US" sz="1400" b="1" dirty="0">
                          <a:latin typeface="+mn-lt"/>
                        </a:rPr>
                        <a:t>Requirements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Changes to the project requirements initiated by a stakeholder.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6479258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r>
                        <a:rPr lang="en-US" sz="1400" b="1" dirty="0">
                          <a:latin typeface="+mn-lt"/>
                        </a:rPr>
                        <a:t>Quality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Changes to the project scope, schedule, or cost that decrease the quality of deliverables.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86378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r>
                        <a:rPr lang="en-US" sz="1400" b="1" dirty="0">
                          <a:latin typeface="+mn-lt"/>
                        </a:rPr>
                        <a:t>Resource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Changes to the project’s human or equipment resources.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8511677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r>
                        <a:rPr lang="en-US" sz="1400" b="1" dirty="0">
                          <a:latin typeface="+mn-lt"/>
                        </a:rPr>
                        <a:t>Scope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Changes that require the project scope to be modified.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96385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14026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8905" name="Group 7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8387995"/>
              </p:ext>
            </p:extLst>
          </p:nvPr>
        </p:nvGraphicFramePr>
        <p:xfrm>
          <a:off x="817563" y="1698625"/>
          <a:ext cx="7569200" cy="4048570"/>
        </p:xfrm>
        <a:graphic>
          <a:graphicData uri="http://schemas.openxmlformats.org/drawingml/2006/table">
            <a:tbl>
              <a:tblPr/>
              <a:tblGrid>
                <a:gridCol w="1752600">
                  <a:extLst>
                    <a:ext uri="{9D8B030D-6E8A-4147-A177-3AD203B41FA5}">
                      <a16:colId xmlns:a16="http://schemas.microsoft.com/office/drawing/2014/main" val="52431521"/>
                    </a:ext>
                  </a:extLst>
                </a:gridCol>
                <a:gridCol w="5816600">
                  <a:extLst>
                    <a:ext uri="{9D8B030D-6E8A-4147-A177-3AD203B41FA5}">
                      <a16:colId xmlns:a16="http://schemas.microsoft.com/office/drawing/2014/main" val="224210375"/>
                    </a:ext>
                  </a:extLst>
                </a:gridCol>
              </a:tblGrid>
              <a:tr h="4397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Dependency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Description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5183785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Inaccurate initial estimates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Due to: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Lack of experience.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Lack of information.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Reliance on inaccurate data.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Excessive optimism.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Technological difficulties.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Unreliable resources.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3160373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Specification changes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Broadening the project's scope to include new specifications and deliverables.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0052500"/>
                  </a:ext>
                </a:extLst>
              </a:tr>
              <a:tr h="5159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New regulations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Accommodating new regulations may have an effect on the resource needs, schedule duration, and quality specifications.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3856652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Missed requirements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Complete and comprehensive information may not be captured when reviewing documentation and interviewing policy makers and end users. This may lead to slippages at different phases in the project.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6479258"/>
                  </a:ext>
                </a:extLst>
              </a:tr>
            </a:tbl>
          </a:graphicData>
        </a:graphic>
      </p:graphicFrame>
      <p:sp>
        <p:nvSpPr>
          <p:cNvPr id="248883" name="Rectangle 51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en-US" dirty="0"/>
              <a:t>Causes of Project Changes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27754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Organizational Change Types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5" name="Group 7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0254554"/>
              </p:ext>
            </p:extLst>
          </p:nvPr>
        </p:nvGraphicFramePr>
        <p:xfrm>
          <a:off x="762000" y="1295400"/>
          <a:ext cx="7569200" cy="4855257"/>
        </p:xfrm>
        <a:graphic>
          <a:graphicData uri="http://schemas.openxmlformats.org/drawingml/2006/table">
            <a:tbl>
              <a:tblPr/>
              <a:tblGrid>
                <a:gridCol w="2543907">
                  <a:extLst>
                    <a:ext uri="{9D8B030D-6E8A-4147-A177-3AD203B41FA5}">
                      <a16:colId xmlns:a16="http://schemas.microsoft.com/office/drawing/2014/main" val="52431521"/>
                    </a:ext>
                  </a:extLst>
                </a:gridCol>
                <a:gridCol w="5025293">
                  <a:extLst>
                    <a:ext uri="{9D8B030D-6E8A-4147-A177-3AD203B41FA5}">
                      <a16:colId xmlns:a16="http://schemas.microsoft.com/office/drawing/2014/main" val="224210375"/>
                    </a:ext>
                  </a:extLst>
                </a:gridCol>
              </a:tblGrid>
              <a:tr h="60182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Organizational Change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Description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5183785"/>
                  </a:ext>
                </a:extLst>
              </a:tr>
              <a:tr h="760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r>
                        <a:rPr lang="en-US" sz="1400" b="1" dirty="0">
                          <a:latin typeface="+mn-lt"/>
                        </a:rPr>
                        <a:t>Mergers/acquisitions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The overall size and number of personnel are increased to incorporate another organization. Possibly affecting top-level executives or project sponsor, and trickle down to other levels.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3160373"/>
                  </a:ext>
                </a:extLst>
              </a:tr>
              <a:tr h="760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r>
                        <a:rPr lang="en-US" sz="1400" b="1" dirty="0">
                          <a:latin typeface="+mn-lt"/>
                        </a:rPr>
                        <a:t>De-mergers/splits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Separating an organization into multiple organizations might affect the top-level executive or sponsor of your project and have trickle-down effects.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0052500"/>
                  </a:ext>
                </a:extLst>
              </a:tr>
              <a:tr h="53847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r>
                        <a:rPr lang="en-US" sz="1400" b="1" dirty="0">
                          <a:latin typeface="+mn-lt"/>
                        </a:rPr>
                        <a:t>Business process change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The organization changes the official process for getting things done. Might affect how funding and resources are approved.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3856652"/>
                  </a:ext>
                </a:extLst>
              </a:tr>
              <a:tr h="72854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r>
                        <a:rPr lang="en-US" sz="1400" b="1" dirty="0">
                          <a:latin typeface="+mn-lt"/>
                        </a:rPr>
                        <a:t>Internal</a:t>
                      </a:r>
                      <a:r>
                        <a:rPr lang="en-US" sz="1400" b="1" baseline="0" dirty="0">
                          <a:latin typeface="+mn-lt"/>
                        </a:rPr>
                        <a:t> reorganization</a:t>
                      </a:r>
                      <a:endParaRPr lang="en-US" sz="1400" b="1" dirty="0">
                        <a:latin typeface="+mn-lt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When personnel and functional managers are reassigned within an organization, this might affect the project team’s members and processes.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6479258"/>
                  </a:ext>
                </a:extLst>
              </a:tr>
              <a:tr h="728541">
                <a:tc>
                  <a:txBody>
                    <a:bodyPr/>
                    <a:lstStyle/>
                    <a:p>
                      <a:r>
                        <a:rPr lang="en-US" sz="1400" b="1" dirty="0">
                          <a:latin typeface="+mn-lt"/>
                        </a:rPr>
                        <a:t>Relocation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When a project team member leaves the organization or is transferred to another department, you might need to find a new project team member.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863786"/>
                  </a:ext>
                </a:extLst>
              </a:tr>
              <a:tr h="728541">
                <a:tc>
                  <a:txBody>
                    <a:bodyPr/>
                    <a:lstStyle/>
                    <a:p>
                      <a:r>
                        <a:rPr lang="en-US" sz="1400" b="1" dirty="0">
                          <a:latin typeface="+mn-lt"/>
                        </a:rPr>
                        <a:t>Outsourcing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When the company decides to procure services from an external resource, this might disrupt the project’s workflow processes or the stakeholders involved.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85116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95726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Project Change Categories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270372" name="Group 3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5151533"/>
              </p:ext>
            </p:extLst>
          </p:nvPr>
        </p:nvGraphicFramePr>
        <p:xfrm>
          <a:off x="341313" y="1306513"/>
          <a:ext cx="8461374" cy="2740819"/>
        </p:xfrm>
        <a:graphic>
          <a:graphicData uri="http://schemas.openxmlformats.org/drawingml/2006/table">
            <a:tbl>
              <a:tblPr/>
              <a:tblGrid>
                <a:gridCol w="1944687">
                  <a:extLst>
                    <a:ext uri="{9D8B030D-6E8A-4147-A177-3AD203B41FA5}">
                      <a16:colId xmlns:a16="http://schemas.microsoft.com/office/drawing/2014/main" val="306566593"/>
                    </a:ext>
                  </a:extLst>
                </a:gridCol>
                <a:gridCol w="6516687">
                  <a:extLst>
                    <a:ext uri="{9D8B030D-6E8A-4147-A177-3AD203B41FA5}">
                      <a16:colId xmlns:a16="http://schemas.microsoft.com/office/drawing/2014/main" val="870619837"/>
                    </a:ext>
                  </a:extLst>
                </a:gridCol>
              </a:tblGrid>
              <a:tr h="39234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Category</a:t>
                      </a:r>
                    </a:p>
                  </a:txBody>
                  <a:tcPr marL="112934" marR="112934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Description</a:t>
                      </a:r>
                    </a:p>
                  </a:txBody>
                  <a:tcPr marL="112934" marR="112934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0552934"/>
                  </a:ext>
                </a:extLst>
              </a:tr>
              <a:tr h="886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Corrective action</a:t>
                      </a:r>
                    </a:p>
                  </a:txBody>
                  <a:tcPr marL="112934" marR="112934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Documented direction on actions that must be carried out to help bring the future project performance requirements back on track and conform with the current project management plan.</a:t>
                      </a:r>
                    </a:p>
                  </a:txBody>
                  <a:tcPr marL="112934" marR="112934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4376406"/>
                  </a:ext>
                </a:extLst>
              </a:tr>
              <a:tr h="60634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Preventive action</a:t>
                      </a:r>
                    </a:p>
                  </a:txBody>
                  <a:tcPr marL="112934" marR="112934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Documented direction on actions that must be implemented to diminish the effects of any negative risks.</a:t>
                      </a:r>
                    </a:p>
                  </a:txBody>
                  <a:tcPr marL="112934" marR="112934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4477454"/>
                  </a:ext>
                </a:extLst>
              </a:tr>
              <a:tr h="85601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Defect repair</a:t>
                      </a:r>
                    </a:p>
                  </a:txBody>
                  <a:tcPr marL="112934" marR="112934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Formally documented measures that must be undertaken to address the defects in the project components, which are recommended either to be repaired or replaced.</a:t>
                      </a:r>
                    </a:p>
                  </a:txBody>
                  <a:tcPr marL="112934" marR="112934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09092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64155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Change Requests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25315" name="Rectangle 3"/>
          <p:cNvSpPr>
            <a:spLocks noGrp="1" noChangeArrowheads="1"/>
          </p:cNvSpPr>
          <p:nvPr>
            <p:ph idx="1"/>
          </p:nvPr>
        </p:nvSpPr>
        <p:spPr>
          <a:xfrm>
            <a:off x="341925" y="1302040"/>
            <a:ext cx="3925275" cy="4481345"/>
          </a:xfrm>
          <a:noFill/>
          <a:ln/>
        </p:spPr>
        <p:txBody>
          <a:bodyPr/>
          <a:lstStyle/>
          <a:p>
            <a:r>
              <a:rPr lang="en-US" altLang="en-US" dirty="0"/>
              <a:t>Processed through the change control system for evaluation and approval.</a:t>
            </a:r>
          </a:p>
          <a:p>
            <a:r>
              <a:rPr lang="en-US" altLang="en-US" dirty="0"/>
              <a:t>Recommendations for taking corrective or preventive actions.</a:t>
            </a:r>
          </a:p>
          <a:p>
            <a:r>
              <a:rPr lang="en-US" altLang="en-US" dirty="0"/>
              <a:t>Can be raised by anyone related to the project using a change request form.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302040"/>
            <a:ext cx="3787468" cy="4191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424081"/>
      </p:ext>
    </p:extLst>
  </p:cSld>
  <p:clrMapOvr>
    <a:masterClrMapping/>
  </p:clrMapOvr>
</p:sld>
</file>

<file path=ppt/theme/theme1.xml><?xml version="1.0" encoding="utf-8"?>
<a:theme xmlns:a="http://schemas.openxmlformats.org/drawingml/2006/main" name="LO-CompTIA">
  <a:themeElements>
    <a:clrScheme name="CompTIA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D1C24"/>
      </a:accent1>
      <a:accent2>
        <a:srgbClr val="F26C23"/>
      </a:accent2>
      <a:accent3>
        <a:srgbClr val="F5A81C"/>
      </a:accent3>
      <a:accent4>
        <a:srgbClr val="C1D32F"/>
      </a:accent4>
      <a:accent5>
        <a:srgbClr val="0090B9"/>
      </a:accent5>
      <a:accent6>
        <a:srgbClr val="B24EC3"/>
      </a:accent6>
      <a:hlink>
        <a:srgbClr val="009DDC"/>
      </a:hlink>
      <a:folHlink>
        <a:srgbClr val="009DD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FF0000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 smtClean="0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A7B58FB6-96A1-4839-BF62-68814BAFB378}" vid="{BBEF813D-8056-4871-BD8D-94183E3F058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171</TotalTime>
  <Words>1396</Words>
  <Application>Microsoft Office PowerPoint</Application>
  <PresentationFormat>On-screen Show (4:3)</PresentationFormat>
  <Paragraphs>186</Paragraphs>
  <Slides>21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Myriad Pro</vt:lpstr>
      <vt:lpstr>Wingdings</vt:lpstr>
      <vt:lpstr>LO-CompTIA</vt:lpstr>
      <vt:lpstr>Planning for Change and Transition</vt:lpstr>
      <vt:lpstr>Integrated Change Control</vt:lpstr>
      <vt:lpstr>CCB</vt:lpstr>
      <vt:lpstr>Change Control Systems</vt:lpstr>
      <vt:lpstr>Types of Project Changes</vt:lpstr>
      <vt:lpstr>Causes of Project Changes</vt:lpstr>
      <vt:lpstr>Organizational Change Types</vt:lpstr>
      <vt:lpstr>Project Change Categories</vt:lpstr>
      <vt:lpstr>Change Requests</vt:lpstr>
      <vt:lpstr>Configuration Management</vt:lpstr>
      <vt:lpstr>Guidelines for Developing an  Integrated Change Control System</vt:lpstr>
      <vt:lpstr>PowerPoint Presentation</vt:lpstr>
      <vt:lpstr>Product Transition</vt:lpstr>
      <vt:lpstr>The Transition Plan</vt:lpstr>
      <vt:lpstr>Transition Plan Components</vt:lpstr>
      <vt:lpstr>Transition Dates</vt:lpstr>
      <vt:lpstr>Product Training Events</vt:lpstr>
      <vt:lpstr>Extended Support</vt:lpstr>
      <vt:lpstr>Guidelines for Developing a Transition Plan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Preparing to Develop the Project Schedule</dc:title>
  <dc:creator>Laurie Perry</dc:creator>
  <cp:lastModifiedBy>Laurie Perry</cp:lastModifiedBy>
  <cp:revision>54</cp:revision>
  <dcterms:created xsi:type="dcterms:W3CDTF">2016-08-01T18:03:00Z</dcterms:created>
  <dcterms:modified xsi:type="dcterms:W3CDTF">2018-06-15T15:50:00Z</dcterms:modified>
</cp:coreProperties>
</file>