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817" r:id="rId1"/>
  </p:sldMasterIdLst>
  <p:notesMasterIdLst>
    <p:notesMasterId r:id="rId24"/>
  </p:notesMasterIdLst>
  <p:handoutMasterIdLst>
    <p:handoutMasterId r:id="rId25"/>
  </p:handoutMasterIdLst>
  <p:sldIdLst>
    <p:sldId id="261" r:id="rId2"/>
    <p:sldId id="265" r:id="rId3"/>
    <p:sldId id="277" r:id="rId4"/>
    <p:sldId id="266" r:id="rId5"/>
    <p:sldId id="267" r:id="rId6"/>
    <p:sldId id="284" r:id="rId7"/>
    <p:sldId id="270" r:id="rId8"/>
    <p:sldId id="282" r:id="rId9"/>
    <p:sldId id="271" r:id="rId10"/>
    <p:sldId id="273" r:id="rId11"/>
    <p:sldId id="268" r:id="rId12"/>
    <p:sldId id="272" r:id="rId13"/>
    <p:sldId id="283" r:id="rId14"/>
    <p:sldId id="278" r:id="rId15"/>
    <p:sldId id="279" r:id="rId16"/>
    <p:sldId id="262" r:id="rId17"/>
    <p:sldId id="263" r:id="rId18"/>
    <p:sldId id="264" r:id="rId19"/>
    <p:sldId id="274" r:id="rId20"/>
    <p:sldId id="275" r:id="rId21"/>
    <p:sldId id="285" r:id="rId22"/>
    <p:sldId id="260" r:id="rId2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4C4C4"/>
    <a:srgbClr val="89898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457" autoAdjust="0"/>
    <p:restoredTop sz="96370" autoAdjust="0"/>
  </p:normalViewPr>
  <p:slideViewPr>
    <p:cSldViewPr>
      <p:cViewPr varScale="1">
        <p:scale>
          <a:sx n="111" d="100"/>
          <a:sy n="111" d="100"/>
        </p:scale>
        <p:origin x="1890" y="102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>
      <p:cViewPr varScale="1">
        <p:scale>
          <a:sx n="84" d="100"/>
          <a:sy n="84" d="100"/>
        </p:scale>
        <p:origin x="3828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0F75AEF-6AF8-074D-A4DB-F71FD6F9C37D}" type="datetimeFigureOut">
              <a:rPr lang="en-US" smtClean="0"/>
              <a:t>6/15/2018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D5D9A6D-5233-6641-90BA-8328590F05D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85469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AAE85D-3A3F-7B46-A18E-DF160D9D2CC7}" type="datetimeFigureOut">
              <a:rPr lang="en-US" smtClean="0"/>
              <a:t>6/15/2018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0DDA35F-9E58-5D40-92C1-D8C7631003B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031015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30CD7B6-E494-4C28-87EE-0B2B2CF80DBD}" type="slidenum">
              <a:rPr lang="en-US" altLang="en-US"/>
              <a:pPr/>
              <a:t>5</a:t>
            </a:fld>
            <a:endParaRPr lang="en-US" altLang="en-US" dirty="0"/>
          </a:p>
        </p:txBody>
      </p:sp>
      <p:sp>
        <p:nvSpPr>
          <p:cNvPr id="2017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17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414326636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63B6631-6ACB-4182-8844-5180095217B7}" type="slidenum">
              <a:rPr lang="en-US" altLang="en-US"/>
              <a:pPr/>
              <a:t>12</a:t>
            </a:fld>
            <a:endParaRPr lang="en-US" altLang="en-US" dirty="0"/>
          </a:p>
        </p:txBody>
      </p:sp>
      <p:sp>
        <p:nvSpPr>
          <p:cNvPr id="2068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68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17831326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2E67086-A42A-4CD0-85FD-E52ECBC00F22}" type="slidenum">
              <a:rPr lang="en-US" altLang="en-US"/>
              <a:pPr/>
              <a:t>16</a:t>
            </a:fld>
            <a:endParaRPr lang="en-US" altLang="en-US" dirty="0"/>
          </a:p>
        </p:txBody>
      </p:sp>
      <p:sp>
        <p:nvSpPr>
          <p:cNvPr id="5038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38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73377297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39E0F9A-44C9-40E8-9281-DB3E58C517D1}" type="slidenum">
              <a:rPr lang="en-US" altLang="en-US"/>
              <a:pPr/>
              <a:t>17</a:t>
            </a:fld>
            <a:endParaRPr lang="en-US" altLang="en-US" dirty="0"/>
          </a:p>
        </p:txBody>
      </p:sp>
      <p:sp>
        <p:nvSpPr>
          <p:cNvPr id="5058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58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80727206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B7AA0CA-2F89-4666-807A-94D0FB5BC20C}" type="slidenum">
              <a:rPr lang="en-US" altLang="en-US"/>
              <a:pPr/>
              <a:t>18</a:t>
            </a:fld>
            <a:endParaRPr lang="en-US" altLang="en-US" dirty="0"/>
          </a:p>
        </p:txBody>
      </p:sp>
      <p:sp>
        <p:nvSpPr>
          <p:cNvPr id="5079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79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4414271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wmf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wmf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wmf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urse/Lesson Out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CD5080FB-8FD2-EC47-AE1E-22BA02AD3AF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562600"/>
            <a:ext cx="9144000" cy="911867"/>
          </a:xfrm>
          <a:prstGeom prst="rect">
            <a:avLst/>
          </a:prstGeom>
        </p:spPr>
      </p:pic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4" y="100269"/>
            <a:ext cx="8455567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Course/Lesson outline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22E793E8-1E1B-7342-97FF-3EBEB6CE2F97}"/>
              </a:ext>
            </a:extLst>
          </p:cNvPr>
          <p:cNvSpPr txBox="1">
            <a:spLocks/>
          </p:cNvSpPr>
          <p:nvPr/>
        </p:nvSpPr>
        <p:spPr>
          <a:xfrm>
            <a:off x="3543702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900" dirty="0"/>
              <a:t>Copyright (c) 2018 CompTIA Properties, LLC. All Rights Reserved.  |  CompTIA.org</a:t>
            </a:r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C6A4ED92-FF5D-D14E-9468-3074E27957D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77263" y="6506678"/>
            <a:ext cx="261937" cy="273844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900">
                <a:solidFill>
                  <a:srgbClr val="69727B"/>
                </a:solidFill>
              </a:defRPr>
            </a:lvl1pPr>
          </a:lstStyle>
          <a:p>
            <a:fld id="{2066355A-084C-D24E-9AD2-7E4FC41EA627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2" name="Picture 11" descr="CompTIA_logo.wmf">
            <a:extLst>
              <a:ext uri="{FF2B5EF4-FFF2-40B4-BE49-F238E27FC236}">
                <a16:creationId xmlns:a16="http://schemas.microsoft.com/office/drawing/2014/main" id="{BD197A0F-7427-A948-B614-39E4BA4877AA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F10937EE-1C4A-CD4A-8D8B-58C6219952EB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341924" y="1307130"/>
            <a:ext cx="8460152" cy="398676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0"/>
            <a:r>
              <a:rPr lang="en-US" dirty="0"/>
              <a:t>Second level</a:t>
            </a:r>
          </a:p>
          <a:p>
            <a:pPr lvl="0"/>
            <a:r>
              <a:rPr lang="en-US" dirty="0"/>
              <a:t>Third level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5613E4B2-2BD5-AC4A-9760-35A741A1BBA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5562600"/>
            <a:ext cx="9144000" cy="911867"/>
          </a:xfrm>
          <a:prstGeom prst="rect">
            <a:avLst/>
          </a:prstGeom>
        </p:spPr>
      </p:pic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1E91EB81-15D4-6C4E-906C-026E3331E31F}"/>
              </a:ext>
            </a:extLst>
          </p:cNvPr>
          <p:cNvSpPr txBox="1">
            <a:spLocks/>
          </p:cNvSpPr>
          <p:nvPr userDrawn="1"/>
        </p:nvSpPr>
        <p:spPr>
          <a:xfrm>
            <a:off x="3543702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900" dirty="0"/>
              <a:t>Copyright (c) 2018 CompTIA Properties, LLC. All Rights Reserved.  |  CompTIA.org</a:t>
            </a:r>
          </a:p>
        </p:txBody>
      </p:sp>
      <p:pic>
        <p:nvPicPr>
          <p:cNvPr id="13" name="Picture 12" descr="CompTIA_logo.wmf">
            <a:extLst>
              <a:ext uri="{FF2B5EF4-FFF2-40B4-BE49-F238E27FC236}">
                <a16:creationId xmlns:a16="http://schemas.microsoft.com/office/drawing/2014/main" id="{DE0F94FA-9FD6-BD4B-8342-4474096BF13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15896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Minds-On Activi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E0098A6-2D77-744B-BEA2-1797ABD1AE4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19739" y="4706858"/>
            <a:ext cx="2787042" cy="1526660"/>
          </a:xfrm>
          <a:prstGeom prst="rect">
            <a:avLst/>
          </a:prstGeom>
        </p:spPr>
      </p:pic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defRPr/>
            </a:lvl1pPr>
          </a:lstStyle>
          <a:p>
            <a:r>
              <a:rPr lang="en-US" dirty="0"/>
              <a:t>Click to add Activity title</a:t>
            </a:r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73732324-F386-A84B-A341-691AB7D65C3E}"/>
              </a:ext>
            </a:extLst>
          </p:cNvPr>
          <p:cNvSpPr txBox="1">
            <a:spLocks/>
          </p:cNvSpPr>
          <p:nvPr/>
        </p:nvSpPr>
        <p:spPr>
          <a:xfrm>
            <a:off x="3543702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900" dirty="0"/>
              <a:t>Copyright (c) 2018 CompTIA Properties, LLC. All Rights Reserved.  |  CompTIA.org</a:t>
            </a:r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2F9B869A-1F05-B84C-AA9E-6A7FD25F6D9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77263" y="6506678"/>
            <a:ext cx="261937" cy="273844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900">
                <a:solidFill>
                  <a:srgbClr val="69727B"/>
                </a:solidFill>
              </a:defRPr>
            </a:lvl1pPr>
          </a:lstStyle>
          <a:p>
            <a:fld id="{2066355A-084C-D24E-9AD2-7E4FC41EA627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0" name="Picture 9" descr="CompTIA_logo.wmf">
            <a:extLst>
              <a:ext uri="{FF2B5EF4-FFF2-40B4-BE49-F238E27FC236}">
                <a16:creationId xmlns:a16="http://schemas.microsoft.com/office/drawing/2014/main" id="{C9B010B1-B5B2-B34D-9253-4A08FD10CE4F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CE126EC4-13CC-5047-ACF1-7FCEABFB0D5E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341924" y="1307130"/>
            <a:ext cx="8460152" cy="49354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0"/>
            <a:r>
              <a:rPr lang="en-US" dirty="0"/>
              <a:t>Second level</a:t>
            </a:r>
          </a:p>
          <a:p>
            <a:pPr lvl="0"/>
            <a:r>
              <a:rPr lang="en-US" dirty="0"/>
              <a:t>Third level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20E3317B-B5BE-A04B-A739-CDFD7B0E698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019739" y="4706858"/>
            <a:ext cx="2787042" cy="1526660"/>
          </a:xfrm>
          <a:prstGeom prst="rect">
            <a:avLst/>
          </a:prstGeom>
        </p:spPr>
      </p:pic>
      <p:sp>
        <p:nvSpPr>
          <p:cNvPr id="13" name="Slide Number Placeholder 5">
            <a:extLst>
              <a:ext uri="{FF2B5EF4-FFF2-40B4-BE49-F238E27FC236}">
                <a16:creationId xmlns:a16="http://schemas.microsoft.com/office/drawing/2014/main" id="{3BD66C0E-7688-A843-B6D3-DD695A49F5F0}"/>
              </a:ext>
            </a:extLst>
          </p:cNvPr>
          <p:cNvSpPr txBox="1">
            <a:spLocks/>
          </p:cNvSpPr>
          <p:nvPr userDrawn="1"/>
        </p:nvSpPr>
        <p:spPr>
          <a:xfrm>
            <a:off x="3543702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900" dirty="0"/>
              <a:t>Copyright (c) 2018 CompTIA Properties, LLC. All Rights Reserved.  |  CompTIA.org</a:t>
            </a:r>
          </a:p>
        </p:txBody>
      </p:sp>
      <p:pic>
        <p:nvPicPr>
          <p:cNvPr id="14" name="Picture 13" descr="CompTIA_logo.wmf">
            <a:extLst>
              <a:ext uri="{FF2B5EF4-FFF2-40B4-BE49-F238E27FC236}">
                <a16:creationId xmlns:a16="http://schemas.microsoft.com/office/drawing/2014/main" id="{84F087AB-5679-9F47-8D83-DA4480F09658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93770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Minds-On Activity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E570D268-3262-E649-8ED0-B509455ADD1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95977" y="2558371"/>
            <a:ext cx="3543171" cy="1940845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73804EA5-17AD-354B-90BB-56A1A9BBD30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019800"/>
            <a:ext cx="9144000" cy="455934"/>
          </a:xfrm>
          <a:prstGeom prst="rect">
            <a:avLst/>
          </a:prstGeom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F915AE6-89DC-4B00-95C2-C09677B47DC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71500" y="4512820"/>
            <a:ext cx="8001000" cy="611187"/>
          </a:xfrm>
        </p:spPr>
        <p:txBody>
          <a:bodyPr/>
          <a:lstStyle>
            <a:lvl1pPr marL="0" indent="0" algn="ctr">
              <a:buNone/>
              <a:defRPr sz="28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Click to add Activity title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249395E-254B-4DF4-AD8F-137598C79946}"/>
              </a:ext>
            </a:extLst>
          </p:cNvPr>
          <p:cNvSpPr txBox="1"/>
          <p:nvPr/>
        </p:nvSpPr>
        <p:spPr>
          <a:xfrm>
            <a:off x="341925" y="291741"/>
            <a:ext cx="78837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ED1C24"/>
                </a:solidFill>
                <a:latin typeface="Myriad Pro"/>
              </a:rPr>
              <a:t>Activity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784C09B-F43A-F747-800F-F1DE1DE87130}"/>
              </a:ext>
            </a:extLst>
          </p:cNvPr>
          <p:cNvSpPr txBox="1">
            <a:spLocks/>
          </p:cNvSpPr>
          <p:nvPr/>
        </p:nvSpPr>
        <p:spPr>
          <a:xfrm>
            <a:off x="3543702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900" dirty="0"/>
              <a:t>Copyright (c) 2018 CompTIA Properties, LLC. All Rights Reserved.  |  CompTIA.org</a:t>
            </a:r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8DC713EE-FFB3-8147-9995-551A638CBF1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77263" y="6506678"/>
            <a:ext cx="261937" cy="273844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900">
                <a:solidFill>
                  <a:srgbClr val="69727B"/>
                </a:solidFill>
              </a:defRPr>
            </a:lvl1pPr>
          </a:lstStyle>
          <a:p>
            <a:fld id="{2066355A-084C-D24E-9AD2-7E4FC41EA627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0" name="Picture 9" descr="CompTIA_logo.wmf">
            <a:extLst>
              <a:ext uri="{FF2B5EF4-FFF2-40B4-BE49-F238E27FC236}">
                <a16:creationId xmlns:a16="http://schemas.microsoft.com/office/drawing/2014/main" id="{F3226BDE-BB82-2B4F-9E02-7A935D49940E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BA805EBD-D1C9-ED40-B648-B71284B99FC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795977" y="2558371"/>
            <a:ext cx="3543171" cy="1940845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CE472390-70FA-EF46-BC95-2AB6BD804B49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6019800"/>
            <a:ext cx="9144000" cy="455934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34B95CE2-0E56-964F-91A3-2CA6C7BDB8FE}"/>
              </a:ext>
            </a:extLst>
          </p:cNvPr>
          <p:cNvSpPr txBox="1"/>
          <p:nvPr userDrawn="1"/>
        </p:nvSpPr>
        <p:spPr>
          <a:xfrm>
            <a:off x="341925" y="291741"/>
            <a:ext cx="78837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ED1C24"/>
                </a:solidFill>
                <a:latin typeface="Myriad Pro"/>
              </a:rPr>
              <a:t>Activity</a:t>
            </a:r>
          </a:p>
        </p:txBody>
      </p:sp>
      <p:sp>
        <p:nvSpPr>
          <p:cNvPr id="15" name="Slide Number Placeholder 5">
            <a:extLst>
              <a:ext uri="{FF2B5EF4-FFF2-40B4-BE49-F238E27FC236}">
                <a16:creationId xmlns:a16="http://schemas.microsoft.com/office/drawing/2014/main" id="{66796B26-50FE-964E-BDF1-55497A90A5B1}"/>
              </a:ext>
            </a:extLst>
          </p:cNvPr>
          <p:cNvSpPr txBox="1">
            <a:spLocks/>
          </p:cNvSpPr>
          <p:nvPr userDrawn="1"/>
        </p:nvSpPr>
        <p:spPr>
          <a:xfrm>
            <a:off x="3543702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900" dirty="0"/>
              <a:t>Copyright (c) 2018 CompTIA Properties, LLC. All Rights Reserved.  |  CompTIA.org</a:t>
            </a:r>
          </a:p>
        </p:txBody>
      </p:sp>
      <p:pic>
        <p:nvPicPr>
          <p:cNvPr id="16" name="Picture 15" descr="CompTIA_logo.wmf">
            <a:extLst>
              <a:ext uri="{FF2B5EF4-FFF2-40B4-BE49-F238E27FC236}">
                <a16:creationId xmlns:a16="http://schemas.microsoft.com/office/drawing/2014/main" id="{44C8ADE3-74D2-FD4B-AE52-234AF51EDE45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247583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title</a:t>
            </a:r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0B532A39-38A8-2A46-94DF-A7FED7B65D5B}"/>
              </a:ext>
            </a:extLst>
          </p:cNvPr>
          <p:cNvSpPr txBox="1">
            <a:spLocks/>
          </p:cNvSpPr>
          <p:nvPr/>
        </p:nvSpPr>
        <p:spPr>
          <a:xfrm>
            <a:off x="3543702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900" dirty="0"/>
              <a:t>Copyright (c) 2018 CompTIA Properties, LLC. All Rights Reserved.  |  CompTIA.org</a:t>
            </a:r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13E0E152-89EE-D041-8208-22B1448FC3D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77263" y="6506678"/>
            <a:ext cx="261937" cy="273844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900">
                <a:solidFill>
                  <a:srgbClr val="69727B"/>
                </a:solidFill>
              </a:defRPr>
            </a:lvl1pPr>
          </a:lstStyle>
          <a:p>
            <a:fld id="{2066355A-084C-D24E-9AD2-7E4FC41EA627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6" name="Picture 5" descr="CompTIA_logo.wmf">
            <a:extLst>
              <a:ext uri="{FF2B5EF4-FFF2-40B4-BE49-F238E27FC236}">
                <a16:creationId xmlns:a16="http://schemas.microsoft.com/office/drawing/2014/main" id="{8AD0C525-E0AA-D043-9A4F-20A37143C139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D6C4CE73-292D-864E-946B-105C9D6245A7}"/>
              </a:ext>
            </a:extLst>
          </p:cNvPr>
          <p:cNvSpPr txBox="1">
            <a:spLocks/>
          </p:cNvSpPr>
          <p:nvPr userDrawn="1"/>
        </p:nvSpPr>
        <p:spPr>
          <a:xfrm>
            <a:off x="3543702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900" dirty="0"/>
              <a:t>Copyright (c) 2018 CompTIA Properties, LLC. All Rights Reserved.  |  CompTIA.org</a:t>
            </a:r>
          </a:p>
        </p:txBody>
      </p:sp>
      <p:pic>
        <p:nvPicPr>
          <p:cNvPr id="8" name="Picture 7" descr="CompTIA_logo.wmf">
            <a:extLst>
              <a:ext uri="{FF2B5EF4-FFF2-40B4-BE49-F238E27FC236}">
                <a16:creationId xmlns:a16="http://schemas.microsoft.com/office/drawing/2014/main" id="{2B1806A1-212D-4F48-8372-01F8EEDF80C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195654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Reflective Ques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F80D2D20-7D04-A84B-8F1E-A62C3D4B338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63886" y="4650751"/>
            <a:ext cx="4280114" cy="2234750"/>
          </a:xfrm>
          <a:prstGeom prst="rect">
            <a:avLst/>
          </a:prstGeom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139B97F-4B6B-4623-8514-D7FD629FE24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41925" y="1302039"/>
            <a:ext cx="8460150" cy="4525963"/>
          </a:xfrm>
        </p:spPr>
        <p:txBody>
          <a:bodyPr/>
          <a:lstStyle>
            <a:lvl1pPr>
              <a:spcAft>
                <a:spcPts val="2400"/>
              </a:spcAft>
              <a:buFont typeface="+mj-lt"/>
              <a:buAutoNum type="arabicPeriod"/>
              <a:defRPr sz="2000"/>
            </a:lvl1pPr>
            <a:lvl2pPr marL="800100" indent="-342900">
              <a:buFont typeface="+mj-lt"/>
              <a:buAutoNum type="arabicPeriod"/>
              <a:defRPr/>
            </a:lvl2pPr>
            <a:lvl3pPr marL="1257300" indent="-342900">
              <a:buFont typeface="+mj-lt"/>
              <a:buAutoNum type="arabicPeriod"/>
              <a:defRPr/>
            </a:lvl3pPr>
            <a:lvl4pPr marL="1828800" indent="-457200">
              <a:buFont typeface="+mj-lt"/>
              <a:buAutoNum type="arabicPeriod"/>
              <a:defRPr/>
            </a:lvl4pPr>
            <a:lvl5pPr marL="2286000" indent="-457200">
              <a:buFont typeface="+mj-lt"/>
              <a:buAutoNum type="arabicPeriod"/>
              <a:defRPr/>
            </a:lvl5pPr>
          </a:lstStyle>
          <a:p>
            <a:pPr lvl="0"/>
            <a:r>
              <a:rPr lang="en-US" dirty="0"/>
              <a:t>Insert Question #1</a:t>
            </a:r>
          </a:p>
          <a:p>
            <a:pPr lvl="0"/>
            <a:r>
              <a:rPr lang="en-US" dirty="0"/>
              <a:t>Insert Question #2</a:t>
            </a:r>
          </a:p>
          <a:p>
            <a:pPr lvl="0"/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0A4E754-7F02-4770-8121-961E43A23B05}"/>
              </a:ext>
            </a:extLst>
          </p:cNvPr>
          <p:cNvSpPr txBox="1"/>
          <p:nvPr/>
        </p:nvSpPr>
        <p:spPr>
          <a:xfrm>
            <a:off x="341925" y="291741"/>
            <a:ext cx="78837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ED1C24"/>
                </a:solidFill>
                <a:latin typeface="Myriad Pro"/>
              </a:rPr>
              <a:t>Reflective Questions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A600C4-2AD2-7847-84E5-43FA5600D6B7}"/>
              </a:ext>
            </a:extLst>
          </p:cNvPr>
          <p:cNvSpPr txBox="1">
            <a:spLocks/>
          </p:cNvSpPr>
          <p:nvPr/>
        </p:nvSpPr>
        <p:spPr>
          <a:xfrm>
            <a:off x="-142773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900" dirty="0"/>
              <a:t>Copyright (c) 2018 CompTIA Properties, LLC. All Rights Reserved.  |  CompTIA.org</a:t>
            </a:r>
          </a:p>
        </p:txBody>
      </p:sp>
      <p:pic>
        <p:nvPicPr>
          <p:cNvPr id="8" name="Picture 7" descr="CompTIA_logo.wmf">
            <a:extLst>
              <a:ext uri="{FF2B5EF4-FFF2-40B4-BE49-F238E27FC236}">
                <a16:creationId xmlns:a16="http://schemas.microsoft.com/office/drawing/2014/main" id="{D05D1602-5677-9748-8EB7-690AE5C764A3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E5CC41E3-297F-AB42-B4CD-9E84AFB27EF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77263" y="6506678"/>
            <a:ext cx="261937" cy="273844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900">
                <a:solidFill>
                  <a:srgbClr val="69727B"/>
                </a:solidFill>
              </a:defRPr>
            </a:lvl1pPr>
          </a:lstStyle>
          <a:p>
            <a:fld id="{2066355A-084C-D24E-9AD2-7E4FC41EA627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D14B55CF-0AC8-F44B-B653-F150FF1790B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863886" y="4650751"/>
            <a:ext cx="4280114" cy="2234750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40A7918C-164F-B149-AB86-72DB69D2A3B2}"/>
              </a:ext>
            </a:extLst>
          </p:cNvPr>
          <p:cNvSpPr txBox="1"/>
          <p:nvPr userDrawn="1"/>
        </p:nvSpPr>
        <p:spPr>
          <a:xfrm>
            <a:off x="341925" y="291741"/>
            <a:ext cx="78837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ED1C24"/>
                </a:solidFill>
                <a:latin typeface="Myriad Pro"/>
              </a:rPr>
              <a:t>Reflective Questions</a:t>
            </a:r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1586F2E5-0334-354B-B89D-4AB002DEDE7D}"/>
              </a:ext>
            </a:extLst>
          </p:cNvPr>
          <p:cNvSpPr txBox="1">
            <a:spLocks/>
          </p:cNvSpPr>
          <p:nvPr userDrawn="1"/>
        </p:nvSpPr>
        <p:spPr>
          <a:xfrm>
            <a:off x="-142773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900" dirty="0"/>
              <a:t>Copyright (c) 2018 CompTIA Properties, LLC. All Rights Reserved.  |  CompTIA.org</a:t>
            </a:r>
          </a:p>
        </p:txBody>
      </p:sp>
      <p:pic>
        <p:nvPicPr>
          <p:cNvPr id="13" name="Picture 12" descr="CompTIA_logo.wmf">
            <a:extLst>
              <a:ext uri="{FF2B5EF4-FFF2-40B4-BE49-F238E27FC236}">
                <a16:creationId xmlns:a16="http://schemas.microsoft.com/office/drawing/2014/main" id="{4C229D86-E06B-944F-9146-3ECC4F861C7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221239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4134763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0E3403EC-28B3-2848-96B2-0EB19ACC0D4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77263" y="6506678"/>
            <a:ext cx="261937" cy="273844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900">
                <a:solidFill>
                  <a:srgbClr val="69727B"/>
                </a:solidFill>
              </a:defRPr>
            </a:lvl1pPr>
          </a:lstStyle>
          <a:p>
            <a:fld id="{2066355A-084C-D24E-9AD2-7E4FC41EA62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7D192D95-7954-EB43-B134-73EFED82A978}"/>
              </a:ext>
            </a:extLst>
          </p:cNvPr>
          <p:cNvSpPr txBox="1">
            <a:spLocks/>
          </p:cNvSpPr>
          <p:nvPr/>
        </p:nvSpPr>
        <p:spPr>
          <a:xfrm>
            <a:off x="3543702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900" dirty="0"/>
              <a:t>Copyright (c) 2018 CompTIA Properties, LLC. All Rights Reserved.  |  CompTIA.org</a:t>
            </a:r>
          </a:p>
        </p:txBody>
      </p:sp>
      <p:pic>
        <p:nvPicPr>
          <p:cNvPr id="6" name="Picture 5" descr="CompTIA_logo.wmf">
            <a:extLst>
              <a:ext uri="{FF2B5EF4-FFF2-40B4-BE49-F238E27FC236}">
                <a16:creationId xmlns:a16="http://schemas.microsoft.com/office/drawing/2014/main" id="{A5E00F74-DFB6-5747-A443-5C8043C0D0AC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D2C8619B-ABA7-9E4F-B58C-FB93FBBAE26E}"/>
              </a:ext>
            </a:extLst>
          </p:cNvPr>
          <p:cNvSpPr txBox="1">
            <a:spLocks/>
          </p:cNvSpPr>
          <p:nvPr userDrawn="1"/>
        </p:nvSpPr>
        <p:spPr>
          <a:xfrm>
            <a:off x="3543702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900" dirty="0"/>
              <a:t>Copyright (c) 2018 CompTIA Properties, LLC. All Rights Reserved.  |  CompTIA.org</a:t>
            </a:r>
          </a:p>
        </p:txBody>
      </p:sp>
      <p:pic>
        <p:nvPicPr>
          <p:cNvPr id="8" name="Picture 7" descr="CompTIA_logo.wmf">
            <a:extLst>
              <a:ext uri="{FF2B5EF4-FFF2-40B4-BE49-F238E27FC236}">
                <a16:creationId xmlns:a16="http://schemas.microsoft.com/office/drawing/2014/main" id="{85A1ECAF-E67B-BD40-8347-938E4A265BD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844266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>
            <a:no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F5D94452-C962-A343-85AC-E3B4874697F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77263" y="6506678"/>
            <a:ext cx="261937" cy="273844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900">
                <a:solidFill>
                  <a:srgbClr val="69727B"/>
                </a:solidFill>
              </a:defRPr>
            </a:lvl1pPr>
          </a:lstStyle>
          <a:p>
            <a:fld id="{2066355A-084C-D24E-9AD2-7E4FC41EA62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B226F9D-6293-B945-9CB4-7274CE8670A6}"/>
              </a:ext>
            </a:extLst>
          </p:cNvPr>
          <p:cNvSpPr txBox="1">
            <a:spLocks/>
          </p:cNvSpPr>
          <p:nvPr/>
        </p:nvSpPr>
        <p:spPr>
          <a:xfrm>
            <a:off x="3543702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900" dirty="0"/>
              <a:t>Copyright (c) 2018 CompTIA Properties, LLC. All Rights Reserved.  |  CompTIA.org</a:t>
            </a:r>
          </a:p>
        </p:txBody>
      </p:sp>
      <p:pic>
        <p:nvPicPr>
          <p:cNvPr id="7" name="Picture 6" descr="CompTIA_logo.wmf">
            <a:extLst>
              <a:ext uri="{FF2B5EF4-FFF2-40B4-BE49-F238E27FC236}">
                <a16:creationId xmlns:a16="http://schemas.microsoft.com/office/drawing/2014/main" id="{5BC35EB9-AE3D-F844-B567-C30181A259AC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4B562509-8DD4-B040-BAA1-847388CA5A29}"/>
              </a:ext>
            </a:extLst>
          </p:cNvPr>
          <p:cNvSpPr txBox="1">
            <a:spLocks/>
          </p:cNvSpPr>
          <p:nvPr userDrawn="1"/>
        </p:nvSpPr>
        <p:spPr>
          <a:xfrm>
            <a:off x="3543702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900" dirty="0"/>
              <a:t>Copyright (c) 2018 CompTIA Properties, LLC. All Rights Reserved.  |  CompTIA.org</a:t>
            </a:r>
          </a:p>
        </p:txBody>
      </p:sp>
      <p:pic>
        <p:nvPicPr>
          <p:cNvPr id="9" name="Picture 8" descr="CompTIA_logo.wmf">
            <a:extLst>
              <a:ext uri="{FF2B5EF4-FFF2-40B4-BE49-F238E27FC236}">
                <a16:creationId xmlns:a16="http://schemas.microsoft.com/office/drawing/2014/main" id="{CA492B9C-AD18-BE4F-B657-8D0B016CCAE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876366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0" indent="0" algn="l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>
            <a:no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>
            <a:no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465A5C3B-129C-D748-B860-AFF7226C86E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577263" y="6506678"/>
            <a:ext cx="261937" cy="273844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900">
                <a:solidFill>
                  <a:srgbClr val="69727B"/>
                </a:solidFill>
              </a:defRPr>
            </a:lvl1pPr>
          </a:lstStyle>
          <a:p>
            <a:fld id="{2066355A-084C-D24E-9AD2-7E4FC41EA62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F1D68FB8-E621-1848-9493-C38F1D7EBE28}"/>
              </a:ext>
            </a:extLst>
          </p:cNvPr>
          <p:cNvSpPr txBox="1">
            <a:spLocks/>
          </p:cNvSpPr>
          <p:nvPr/>
        </p:nvSpPr>
        <p:spPr>
          <a:xfrm>
            <a:off x="3543702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900" dirty="0"/>
              <a:t>Copyright (c) 2018 CompTIA Properties, LLC. All Rights Reserved.  |  CompTIA.org</a:t>
            </a:r>
          </a:p>
        </p:txBody>
      </p:sp>
      <p:pic>
        <p:nvPicPr>
          <p:cNvPr id="9" name="Picture 8" descr="CompTIA_logo.wmf">
            <a:extLst>
              <a:ext uri="{FF2B5EF4-FFF2-40B4-BE49-F238E27FC236}">
                <a16:creationId xmlns:a16="http://schemas.microsoft.com/office/drawing/2014/main" id="{8A26767D-02C0-DB4B-B626-CC393489FDB0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1BF3E0B5-A574-134C-87FB-6E5173F1C281}"/>
              </a:ext>
            </a:extLst>
          </p:cNvPr>
          <p:cNvSpPr txBox="1">
            <a:spLocks/>
          </p:cNvSpPr>
          <p:nvPr userDrawn="1"/>
        </p:nvSpPr>
        <p:spPr>
          <a:xfrm>
            <a:off x="3543702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900" dirty="0"/>
              <a:t>Copyright (c) 2018 CompTIA Properties, LLC. All Rights Reserved.  |  CompTIA.org</a:t>
            </a:r>
          </a:p>
        </p:txBody>
      </p:sp>
      <p:pic>
        <p:nvPicPr>
          <p:cNvPr id="11" name="Picture 10" descr="CompTIA_logo.wmf">
            <a:extLst>
              <a:ext uri="{FF2B5EF4-FFF2-40B4-BE49-F238E27FC236}">
                <a16:creationId xmlns:a16="http://schemas.microsoft.com/office/drawing/2014/main" id="{7095C11E-CE69-C54D-8CF7-EF632990CF6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449188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39972" y="107462"/>
            <a:ext cx="7797800" cy="820616"/>
          </a:xfrm>
        </p:spPr>
        <p:txBody>
          <a:bodyPr anchor="ctr" anchorCtr="0">
            <a:noAutofit/>
          </a:bodyPr>
          <a:lstStyle>
            <a:lvl1pPr algn="l">
              <a:defRPr sz="2400" b="0"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435100"/>
            <a:ext cx="5111750" cy="4691063"/>
          </a:xfrm>
        </p:spPr>
        <p:txBody>
          <a:bodyPr>
            <a:no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1C1949C1-B925-B544-AA5E-2B852777C1B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77263" y="6506678"/>
            <a:ext cx="261937" cy="273844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900">
                <a:solidFill>
                  <a:srgbClr val="69727B"/>
                </a:solidFill>
              </a:defRPr>
            </a:lvl1pPr>
          </a:lstStyle>
          <a:p>
            <a:fld id="{2066355A-084C-D24E-9AD2-7E4FC41EA62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377139-E7E4-3D4D-86BD-7F66AB957479}"/>
              </a:ext>
            </a:extLst>
          </p:cNvPr>
          <p:cNvSpPr txBox="1">
            <a:spLocks/>
          </p:cNvSpPr>
          <p:nvPr/>
        </p:nvSpPr>
        <p:spPr>
          <a:xfrm>
            <a:off x="3543702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900" dirty="0"/>
              <a:t>Copyright (c) 2018 CompTIA Properties, LLC. All Rights Reserved.  |  CompTIA.org</a:t>
            </a:r>
          </a:p>
        </p:txBody>
      </p:sp>
      <p:pic>
        <p:nvPicPr>
          <p:cNvPr id="7" name="Picture 6" descr="CompTIA_logo.wmf">
            <a:extLst>
              <a:ext uri="{FF2B5EF4-FFF2-40B4-BE49-F238E27FC236}">
                <a16:creationId xmlns:a16="http://schemas.microsoft.com/office/drawing/2014/main" id="{6287B5D2-F50B-4B4A-97B7-4366895CE3D6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B01AFCA2-7B2C-D04D-B92F-7ABDB260D66B}"/>
              </a:ext>
            </a:extLst>
          </p:cNvPr>
          <p:cNvSpPr txBox="1">
            <a:spLocks/>
          </p:cNvSpPr>
          <p:nvPr userDrawn="1"/>
        </p:nvSpPr>
        <p:spPr>
          <a:xfrm>
            <a:off x="3543702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900" dirty="0"/>
              <a:t>Copyright (c) 2018 CompTIA Properties, LLC. All Rights Reserved.  |  CompTIA.org</a:t>
            </a:r>
          </a:p>
        </p:txBody>
      </p:sp>
      <p:pic>
        <p:nvPicPr>
          <p:cNvPr id="9" name="Picture 8" descr="CompTIA_logo.wmf">
            <a:extLst>
              <a:ext uri="{FF2B5EF4-FFF2-40B4-BE49-F238E27FC236}">
                <a16:creationId xmlns:a16="http://schemas.microsoft.com/office/drawing/2014/main" id="{3EB5ADD5-9DAD-A245-9BC3-F55EB59A5FE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262274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956904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1113691"/>
            <a:ext cx="5486400" cy="3770187"/>
          </a:xfrm>
        </p:spPr>
        <p:txBody>
          <a:bodyPr>
            <a:no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523642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A43D6327-F44D-AF41-80D9-C8F881FE6F2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77263" y="6506678"/>
            <a:ext cx="261937" cy="273844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900">
                <a:solidFill>
                  <a:srgbClr val="69727B"/>
                </a:solidFill>
              </a:defRPr>
            </a:lvl1pPr>
          </a:lstStyle>
          <a:p>
            <a:fld id="{2066355A-084C-D24E-9AD2-7E4FC41EA62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AF11E4D-3647-2042-8AA9-4ADEF03A889D}"/>
              </a:ext>
            </a:extLst>
          </p:cNvPr>
          <p:cNvSpPr txBox="1">
            <a:spLocks/>
          </p:cNvSpPr>
          <p:nvPr/>
        </p:nvSpPr>
        <p:spPr>
          <a:xfrm>
            <a:off x="3543702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900" dirty="0"/>
              <a:t>Copyright (c) 2018 CompTIA Properties, LLC. All Rights Reserved.  |  CompTIA.org</a:t>
            </a:r>
          </a:p>
        </p:txBody>
      </p:sp>
      <p:pic>
        <p:nvPicPr>
          <p:cNvPr id="7" name="Picture 6" descr="CompTIA_logo.wmf">
            <a:extLst>
              <a:ext uri="{FF2B5EF4-FFF2-40B4-BE49-F238E27FC236}">
                <a16:creationId xmlns:a16="http://schemas.microsoft.com/office/drawing/2014/main" id="{185A290C-FEA7-DD4D-B023-03EEE45323A7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B9A9F206-B24D-B24A-B13B-F28A201E4302}"/>
              </a:ext>
            </a:extLst>
          </p:cNvPr>
          <p:cNvSpPr txBox="1">
            <a:spLocks/>
          </p:cNvSpPr>
          <p:nvPr userDrawn="1"/>
        </p:nvSpPr>
        <p:spPr>
          <a:xfrm>
            <a:off x="3543702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900" dirty="0"/>
              <a:t>Copyright (c) 2018 CompTIA Properties, LLC. All Rights Reserved.  |  CompTIA.org</a:t>
            </a:r>
          </a:p>
        </p:txBody>
      </p:sp>
      <p:pic>
        <p:nvPicPr>
          <p:cNvPr id="9" name="Picture 8" descr="CompTIA_logo.wmf">
            <a:extLst>
              <a:ext uri="{FF2B5EF4-FFF2-40B4-BE49-F238E27FC236}">
                <a16:creationId xmlns:a16="http://schemas.microsoft.com/office/drawing/2014/main" id="{EDB0EF6B-D89E-8D4F-91E5-376B84DABC5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8855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4" y="100269"/>
            <a:ext cx="8455567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add title</a:t>
            </a:r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AD1568E5-94C1-AF4C-A4BA-19730F022926}"/>
              </a:ext>
            </a:extLst>
          </p:cNvPr>
          <p:cNvSpPr txBox="1">
            <a:spLocks/>
          </p:cNvSpPr>
          <p:nvPr/>
        </p:nvSpPr>
        <p:spPr>
          <a:xfrm>
            <a:off x="3543702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900" dirty="0"/>
              <a:t>Copyright (c) 2018 CompTIA Properties, LLC. All Rights Reserved.  |  CompTIA.org</a:t>
            </a:r>
          </a:p>
        </p:txBody>
      </p:sp>
      <p:sp>
        <p:nvSpPr>
          <p:cNvPr id="13" name="Slide Number Placeholder 5">
            <a:extLst>
              <a:ext uri="{FF2B5EF4-FFF2-40B4-BE49-F238E27FC236}">
                <a16:creationId xmlns:a16="http://schemas.microsoft.com/office/drawing/2014/main" id="{CD95E9CC-440B-FB49-9F80-F9E9877D329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77263" y="6506678"/>
            <a:ext cx="261937" cy="273844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900">
                <a:solidFill>
                  <a:srgbClr val="69727B"/>
                </a:solidFill>
              </a:defRPr>
            </a:lvl1pPr>
          </a:lstStyle>
          <a:p>
            <a:fld id="{2066355A-084C-D24E-9AD2-7E4FC41EA627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4" name="Picture 13" descr="CompTIA_logo.wmf">
            <a:extLst>
              <a:ext uri="{FF2B5EF4-FFF2-40B4-BE49-F238E27FC236}">
                <a16:creationId xmlns:a16="http://schemas.microsoft.com/office/drawing/2014/main" id="{227351FB-26ED-744C-9960-ADFBB6AC8F8D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  <p:sp>
        <p:nvSpPr>
          <p:cNvPr id="16" name="Text Placeholder 2">
            <a:extLst>
              <a:ext uri="{FF2B5EF4-FFF2-40B4-BE49-F238E27FC236}">
                <a16:creationId xmlns:a16="http://schemas.microsoft.com/office/drawing/2014/main" id="{72C6F783-9286-1544-850A-F82A0510B462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341924" y="1307130"/>
            <a:ext cx="8460152" cy="475678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0"/>
            <a:r>
              <a:rPr lang="en-US" dirty="0"/>
              <a:t>Second level</a:t>
            </a:r>
          </a:p>
          <a:p>
            <a:pPr lvl="0"/>
            <a:r>
              <a:rPr lang="en-US" dirty="0"/>
              <a:t>Third level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B1B526C4-AE81-584A-B2CE-1F568667FCCD}"/>
              </a:ext>
            </a:extLst>
          </p:cNvPr>
          <p:cNvSpPr txBox="1">
            <a:spLocks/>
          </p:cNvSpPr>
          <p:nvPr userDrawn="1"/>
        </p:nvSpPr>
        <p:spPr>
          <a:xfrm>
            <a:off x="3543702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900" dirty="0"/>
              <a:t>Copyright (c) 2018 CompTIA Properties, LLC. All Rights Reserved.  |  CompTIA.org</a:t>
            </a:r>
          </a:p>
        </p:txBody>
      </p:sp>
      <p:pic>
        <p:nvPicPr>
          <p:cNvPr id="9" name="Picture 8" descr="CompTIA_logo.wmf">
            <a:extLst>
              <a:ext uri="{FF2B5EF4-FFF2-40B4-BE49-F238E27FC236}">
                <a16:creationId xmlns:a16="http://schemas.microsoft.com/office/drawing/2014/main" id="{CB352D7C-F460-B04F-8328-C46763E0251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671572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DB01C9F3-3BDB-EE4F-8A30-9A2C41287F9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77263" y="6506678"/>
            <a:ext cx="261937" cy="273844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900">
                <a:solidFill>
                  <a:srgbClr val="69727B"/>
                </a:solidFill>
              </a:defRPr>
            </a:lvl1pPr>
          </a:lstStyle>
          <a:p>
            <a:fld id="{2066355A-084C-D24E-9AD2-7E4FC41EA62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BFBB5713-2AA6-6A44-B019-28FDF5A1CE78}"/>
              </a:ext>
            </a:extLst>
          </p:cNvPr>
          <p:cNvSpPr txBox="1">
            <a:spLocks/>
          </p:cNvSpPr>
          <p:nvPr/>
        </p:nvSpPr>
        <p:spPr>
          <a:xfrm>
            <a:off x="3543702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900" dirty="0"/>
              <a:t>Copyright (c) 2018 CompTIA Properties, LLC. All Rights Reserved.  |  CompTIA.org</a:t>
            </a:r>
          </a:p>
        </p:txBody>
      </p:sp>
      <p:pic>
        <p:nvPicPr>
          <p:cNvPr id="6" name="Picture 5" descr="CompTIA_logo.wmf">
            <a:extLst>
              <a:ext uri="{FF2B5EF4-FFF2-40B4-BE49-F238E27FC236}">
                <a16:creationId xmlns:a16="http://schemas.microsoft.com/office/drawing/2014/main" id="{A20740D6-9582-A64B-91EA-D7869CA84271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3831D636-F5EF-3D4E-B641-BA6E8152F5B0}"/>
              </a:ext>
            </a:extLst>
          </p:cNvPr>
          <p:cNvSpPr txBox="1">
            <a:spLocks/>
          </p:cNvSpPr>
          <p:nvPr userDrawn="1"/>
        </p:nvSpPr>
        <p:spPr>
          <a:xfrm>
            <a:off x="3543702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900" dirty="0"/>
              <a:t>Copyright (c) 2018 CompTIA Properties, LLC. All Rights Reserved.  |  CompTIA.org</a:t>
            </a:r>
          </a:p>
        </p:txBody>
      </p:sp>
      <p:pic>
        <p:nvPicPr>
          <p:cNvPr id="8" name="Picture 7" descr="CompTIA_logo.wmf">
            <a:extLst>
              <a:ext uri="{FF2B5EF4-FFF2-40B4-BE49-F238E27FC236}">
                <a16:creationId xmlns:a16="http://schemas.microsoft.com/office/drawing/2014/main" id="{CFA164C6-E479-F546-952C-4778C3367F5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503259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 hasCustomPrompt="1"/>
          </p:nvPr>
        </p:nvSpPr>
        <p:spPr>
          <a:xfrm>
            <a:off x="6629400" y="1211385"/>
            <a:ext cx="2057400" cy="4914778"/>
          </a:xfrm>
        </p:spPr>
        <p:txBody>
          <a:bodyPr vert="eaVert"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211385"/>
            <a:ext cx="6019800" cy="491477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43BDB5AB-F661-7543-882F-AF797D8A21C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77263" y="6506678"/>
            <a:ext cx="261937" cy="273844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900">
                <a:solidFill>
                  <a:srgbClr val="69727B"/>
                </a:solidFill>
              </a:defRPr>
            </a:lvl1pPr>
          </a:lstStyle>
          <a:p>
            <a:fld id="{2066355A-084C-D24E-9AD2-7E4FC41EA62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A8B1C3BD-5CFC-B54B-B06A-247C2168BA59}"/>
              </a:ext>
            </a:extLst>
          </p:cNvPr>
          <p:cNvSpPr txBox="1">
            <a:spLocks/>
          </p:cNvSpPr>
          <p:nvPr/>
        </p:nvSpPr>
        <p:spPr>
          <a:xfrm>
            <a:off x="3543702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900" dirty="0"/>
              <a:t>Copyright (c) 2018 CompTIA Properties, LLC. All Rights Reserved.  |  CompTIA.org</a:t>
            </a:r>
          </a:p>
        </p:txBody>
      </p:sp>
      <p:pic>
        <p:nvPicPr>
          <p:cNvPr id="6" name="Picture 5" descr="CompTIA_logo.wmf">
            <a:extLst>
              <a:ext uri="{FF2B5EF4-FFF2-40B4-BE49-F238E27FC236}">
                <a16:creationId xmlns:a16="http://schemas.microsoft.com/office/drawing/2014/main" id="{B573120E-642E-0643-A38B-2986D9C3FE48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33435D30-2493-AD4A-852F-CD16F90B7ECD}"/>
              </a:ext>
            </a:extLst>
          </p:cNvPr>
          <p:cNvSpPr txBox="1">
            <a:spLocks/>
          </p:cNvSpPr>
          <p:nvPr userDrawn="1"/>
        </p:nvSpPr>
        <p:spPr>
          <a:xfrm>
            <a:off x="3543702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900" dirty="0"/>
              <a:t>Copyright (c) 2018 CompTIA Properties, LLC. All Rights Reserved.  |  CompTIA.org</a:t>
            </a:r>
          </a:p>
        </p:txBody>
      </p:sp>
      <p:pic>
        <p:nvPicPr>
          <p:cNvPr id="8" name="Picture 7" descr="CompTIA_logo.wmf">
            <a:extLst>
              <a:ext uri="{FF2B5EF4-FFF2-40B4-BE49-F238E27FC236}">
                <a16:creationId xmlns:a16="http://schemas.microsoft.com/office/drawing/2014/main" id="{2A3D09E6-28D2-C949-8CA1-E65C24F10AE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67212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No Image or Ic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>
            <a:extLst>
              <a:ext uri="{FF2B5EF4-FFF2-40B4-BE49-F238E27FC236}">
                <a16:creationId xmlns:a16="http://schemas.microsoft.com/office/drawing/2014/main" id="{30CCA813-A45D-6146-9976-2BE31C6379AB}"/>
              </a:ext>
            </a:extLst>
          </p:cNvPr>
          <p:cNvSpPr/>
          <p:nvPr userDrawn="1"/>
        </p:nvSpPr>
        <p:spPr>
          <a:xfrm>
            <a:off x="457200" y="685800"/>
            <a:ext cx="8229600" cy="4191000"/>
          </a:xfrm>
          <a:prstGeom prst="round2DiagRect">
            <a:avLst>
              <a:gd name="adj1" fmla="val 0"/>
              <a:gd name="adj2" fmla="val 11792"/>
            </a:avLst>
          </a:prstGeom>
          <a:solidFill>
            <a:srgbClr val="ED1C2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Round Diagonal Corner Rectangle 5">
            <a:extLst>
              <a:ext uri="{FF2B5EF4-FFF2-40B4-BE49-F238E27FC236}">
                <a16:creationId xmlns:a16="http://schemas.microsoft.com/office/drawing/2014/main" id="{09A665B6-64B8-0448-AB5E-CB8DC2B74C1C}"/>
              </a:ext>
            </a:extLst>
          </p:cNvPr>
          <p:cNvSpPr/>
          <p:nvPr/>
        </p:nvSpPr>
        <p:spPr>
          <a:xfrm>
            <a:off x="457200" y="685800"/>
            <a:ext cx="8229600" cy="4191000"/>
          </a:xfrm>
          <a:prstGeom prst="round2DiagRect">
            <a:avLst>
              <a:gd name="adj1" fmla="val 0"/>
              <a:gd name="adj2" fmla="val 11792"/>
            </a:avLst>
          </a:prstGeom>
          <a:solidFill>
            <a:srgbClr val="ED1C2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8F27D27D-3DD6-3947-AC24-EC679095929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50366" y="2057400"/>
            <a:ext cx="7981244" cy="1100674"/>
          </a:xfrm>
        </p:spPr>
        <p:txBody>
          <a:bodyPr lIns="0" rIns="0" anchor="b">
            <a:noAutofit/>
          </a:bodyPr>
          <a:lstStyle>
            <a:lvl1pPr algn="l">
              <a:defRPr sz="3600" b="1">
                <a:solidFill>
                  <a:srgbClr val="FFFFFF"/>
                </a:solidFill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Subtitle 2">
            <a:extLst>
              <a:ext uri="{FF2B5EF4-FFF2-40B4-BE49-F238E27FC236}">
                <a16:creationId xmlns:a16="http://schemas.microsoft.com/office/drawing/2014/main" id="{86485109-D412-DB42-94AA-0DC656F064C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50366" y="3165129"/>
            <a:ext cx="6207634" cy="489656"/>
          </a:xfrm>
        </p:spPr>
        <p:txBody>
          <a:bodyPr lIns="0" rIns="0">
            <a:noAutofit/>
          </a:bodyPr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12" name="Picture 11" descr="CompTIA_logo.wmf">
            <a:extLst>
              <a:ext uri="{FF2B5EF4-FFF2-40B4-BE49-F238E27FC236}">
                <a16:creationId xmlns:a16="http://schemas.microsoft.com/office/drawing/2014/main" id="{915B22A6-28AA-3242-955A-6B4EC92D5E42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97111" y="5943600"/>
            <a:ext cx="1684782" cy="360426"/>
          </a:xfrm>
          <a:prstGeom prst="rect">
            <a:avLst/>
          </a:prstGeom>
        </p:spPr>
      </p:pic>
      <p:pic>
        <p:nvPicPr>
          <p:cNvPr id="8" name="Picture 7" descr="CompTIA_logo.wmf">
            <a:extLst>
              <a:ext uri="{FF2B5EF4-FFF2-40B4-BE49-F238E27FC236}">
                <a16:creationId xmlns:a16="http://schemas.microsoft.com/office/drawing/2014/main" id="{FF8DE52F-7C95-5541-BC7F-2F14FF21E09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97111" y="5943600"/>
            <a:ext cx="1684782" cy="3604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53673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ottom Fil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7277F104-82BA-8F4D-B222-EB78A7C4C45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019800"/>
            <a:ext cx="9144000" cy="455934"/>
          </a:xfrm>
          <a:prstGeom prst="rect">
            <a:avLst/>
          </a:prstGeom>
        </p:spPr>
      </p:pic>
      <p:sp>
        <p:nvSpPr>
          <p:cNvPr id="9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8455566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add title</a:t>
            </a:r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EFBE5EB6-65FE-0E48-9452-A19FC7E53C3D}"/>
              </a:ext>
            </a:extLst>
          </p:cNvPr>
          <p:cNvSpPr txBox="1">
            <a:spLocks/>
          </p:cNvSpPr>
          <p:nvPr/>
        </p:nvSpPr>
        <p:spPr>
          <a:xfrm>
            <a:off x="3543702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900" dirty="0"/>
              <a:t>Copyright (c) 2018 CompTIA Properties, LLC. All Rights Reserved.  |  CompTIA.org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E99B5762-231E-5D48-BE77-49FAD4EC5C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77263" y="6506678"/>
            <a:ext cx="261937" cy="273844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900">
                <a:solidFill>
                  <a:srgbClr val="69727B"/>
                </a:solidFill>
              </a:defRPr>
            </a:lvl1pPr>
          </a:lstStyle>
          <a:p>
            <a:fld id="{2066355A-084C-D24E-9AD2-7E4FC41EA627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7" descr="CompTIA_logo.wmf">
            <a:extLst>
              <a:ext uri="{FF2B5EF4-FFF2-40B4-BE49-F238E27FC236}">
                <a16:creationId xmlns:a16="http://schemas.microsoft.com/office/drawing/2014/main" id="{97B308B2-AF5D-1141-ACEE-FE0C77648C20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DE834EAB-3654-8444-AD99-93CDAC63F3F4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341924" y="1307130"/>
            <a:ext cx="8460152" cy="442952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0"/>
            <a:r>
              <a:rPr lang="en-US" dirty="0"/>
              <a:t>Second level</a:t>
            </a:r>
          </a:p>
          <a:p>
            <a:pPr lvl="0"/>
            <a:r>
              <a:rPr lang="en-US" dirty="0"/>
              <a:t>Third level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D6340735-0E87-CC46-93D6-0D60E117476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6019800"/>
            <a:ext cx="9144000" cy="455934"/>
          </a:xfrm>
          <a:prstGeom prst="rect">
            <a:avLst/>
          </a:prstGeom>
        </p:spPr>
      </p:pic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1512107F-3B03-A142-ADD0-8B76AD59B4BD}"/>
              </a:ext>
            </a:extLst>
          </p:cNvPr>
          <p:cNvSpPr txBox="1">
            <a:spLocks/>
          </p:cNvSpPr>
          <p:nvPr userDrawn="1"/>
        </p:nvSpPr>
        <p:spPr>
          <a:xfrm>
            <a:off x="3543702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900" dirty="0"/>
              <a:t>Copyright (c) 2018 CompTIA Properties, LLC. All Rights Reserved.  |  CompTIA.org</a:t>
            </a:r>
          </a:p>
        </p:txBody>
      </p:sp>
      <p:pic>
        <p:nvPicPr>
          <p:cNvPr id="13" name="Picture 12" descr="CompTIA_logo.wmf">
            <a:extLst>
              <a:ext uri="{FF2B5EF4-FFF2-40B4-BE49-F238E27FC236}">
                <a16:creationId xmlns:a16="http://schemas.microsoft.com/office/drawing/2014/main" id="{E87DE8F0-CB9B-2840-A524-8BE08473D7C4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67652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rner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CE4A605F-8B15-FB46-9F61-470E09EB87B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72784" y="4243143"/>
            <a:ext cx="2871216" cy="2614857"/>
          </a:xfrm>
          <a:prstGeom prst="rect">
            <a:avLst/>
          </a:prstGeom>
        </p:spPr>
      </p:pic>
      <p:sp>
        <p:nvSpPr>
          <p:cNvPr id="11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8455566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add title</a:t>
            </a:r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357115EB-6EB9-AD43-BF51-6238C42B69E2}"/>
              </a:ext>
            </a:extLst>
          </p:cNvPr>
          <p:cNvSpPr txBox="1">
            <a:spLocks/>
          </p:cNvSpPr>
          <p:nvPr/>
        </p:nvSpPr>
        <p:spPr>
          <a:xfrm>
            <a:off x="819752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900" dirty="0"/>
              <a:t>Copyright (c) 2018 CompTIA Properties, LLC. All Rights Reserved.  |  CompTIA.org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AAD0C0EF-7038-634B-8024-2C277C80B02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77263" y="6506678"/>
            <a:ext cx="261937" cy="273844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900">
                <a:solidFill>
                  <a:srgbClr val="69727B"/>
                </a:solidFill>
              </a:defRPr>
            </a:lvl1pPr>
          </a:lstStyle>
          <a:p>
            <a:fld id="{2066355A-084C-D24E-9AD2-7E4FC41EA627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7" descr="CompTIA_logo.wmf">
            <a:extLst>
              <a:ext uri="{FF2B5EF4-FFF2-40B4-BE49-F238E27FC236}">
                <a16:creationId xmlns:a16="http://schemas.microsoft.com/office/drawing/2014/main" id="{8C0E01C7-55F8-CB46-A3D0-2C065754C78B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EACD82ED-3ACE-6B4E-AED2-34697AE09C35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341924" y="1307130"/>
            <a:ext cx="8460152" cy="478566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0"/>
            <a:r>
              <a:rPr lang="en-US" dirty="0"/>
              <a:t>Second level</a:t>
            </a:r>
          </a:p>
          <a:p>
            <a:pPr lvl="0"/>
            <a:r>
              <a:rPr lang="en-US" dirty="0"/>
              <a:t>Third level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426213E4-182A-0540-9FE5-9CF87608140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272784" y="4243143"/>
            <a:ext cx="2871216" cy="2614857"/>
          </a:xfrm>
          <a:prstGeom prst="rect">
            <a:avLst/>
          </a:prstGeom>
        </p:spPr>
      </p:pic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51552687-032D-C34A-A602-AD4C6BD9AA47}"/>
              </a:ext>
            </a:extLst>
          </p:cNvPr>
          <p:cNvSpPr txBox="1">
            <a:spLocks/>
          </p:cNvSpPr>
          <p:nvPr userDrawn="1"/>
        </p:nvSpPr>
        <p:spPr>
          <a:xfrm>
            <a:off x="819752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900" dirty="0"/>
              <a:t>Copyright (c) 2018 CompTIA Properties, LLC. All Rights Reserved.  |  CompTIA.org</a:t>
            </a:r>
          </a:p>
        </p:txBody>
      </p:sp>
      <p:pic>
        <p:nvPicPr>
          <p:cNvPr id="12" name="Picture 11" descr="CompTIA_logo.wmf">
            <a:extLst>
              <a:ext uri="{FF2B5EF4-FFF2-40B4-BE49-F238E27FC236}">
                <a16:creationId xmlns:a16="http://schemas.microsoft.com/office/drawing/2014/main" id="{8484E9A4-2002-AD4A-890B-49D02F7DADD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6451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Glossary Term Defini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8455566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add title</a:t>
            </a:r>
          </a:p>
        </p:txBody>
      </p:sp>
      <p:pic>
        <p:nvPicPr>
          <p:cNvPr id="10" name="Picture 100" descr="book">
            <a:extLst>
              <a:ext uri="{FF2B5EF4-FFF2-40B4-BE49-F238E27FC236}">
                <a16:creationId xmlns:a16="http://schemas.microsoft.com/office/drawing/2014/main" id="{C97CB2FE-FA07-47EC-B391-E0375C6755E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177137"/>
            <a:ext cx="1038673" cy="9088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8FB19520-E82C-4B3B-A166-692B3551D13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752600" y="1259979"/>
            <a:ext cx="7054516" cy="762000"/>
          </a:xfrm>
        </p:spPr>
        <p:txBody>
          <a:bodyPr/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b="0" kern="1200" dirty="0" smtClean="0">
                <a:solidFill>
                  <a:srgbClr val="ED1C24"/>
                </a:solidFill>
                <a:latin typeface="+mn-lt"/>
                <a:ea typeface="+mn-ea"/>
                <a:cs typeface="+mn-cs"/>
              </a:defRPr>
            </a:lvl1pPr>
            <a:lvl2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2pPr>
            <a:lvl3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3pPr>
            <a:lvl4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4pPr>
            <a:lvl5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Term: definition. (Format “term” in bold.)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4186BA-5094-1448-BB57-AB5B0FEA3A02}"/>
              </a:ext>
            </a:extLst>
          </p:cNvPr>
          <p:cNvSpPr txBox="1">
            <a:spLocks/>
          </p:cNvSpPr>
          <p:nvPr/>
        </p:nvSpPr>
        <p:spPr>
          <a:xfrm>
            <a:off x="3543702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900" dirty="0"/>
              <a:t>Copyright (c) 2018 CompTIA Properties, LLC. All Rights Reserved.  |  CompTIA.org</a:t>
            </a:r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57DCA484-9C40-334C-AD13-25B14530D4B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77263" y="6506678"/>
            <a:ext cx="261937" cy="273844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900">
                <a:solidFill>
                  <a:srgbClr val="69727B"/>
                </a:solidFill>
              </a:defRPr>
            </a:lvl1pPr>
          </a:lstStyle>
          <a:p>
            <a:fld id="{2066355A-084C-D24E-9AD2-7E4FC41EA627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2" name="Picture 11" descr="CompTIA_logo.wmf">
            <a:extLst>
              <a:ext uri="{FF2B5EF4-FFF2-40B4-BE49-F238E27FC236}">
                <a16:creationId xmlns:a16="http://schemas.microsoft.com/office/drawing/2014/main" id="{8F2FA5A5-E3E2-9C44-BD0B-89DF91D8C82F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1C8B6186-7A8B-DC46-9466-DB72DE79C1AC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341924" y="2300438"/>
            <a:ext cx="8460152" cy="39421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0"/>
            <a:r>
              <a:rPr lang="en-US" dirty="0"/>
              <a:t>Second level</a:t>
            </a:r>
          </a:p>
          <a:p>
            <a:pPr lvl="0"/>
            <a:r>
              <a:rPr lang="en-US" dirty="0"/>
              <a:t>Third level</a:t>
            </a:r>
          </a:p>
        </p:txBody>
      </p:sp>
      <p:pic>
        <p:nvPicPr>
          <p:cNvPr id="9" name="Picture 100" descr="book">
            <a:extLst>
              <a:ext uri="{FF2B5EF4-FFF2-40B4-BE49-F238E27FC236}">
                <a16:creationId xmlns:a16="http://schemas.microsoft.com/office/drawing/2014/main" id="{DB3E63F8-33D9-BE4A-A84B-93A628628D21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177137"/>
            <a:ext cx="1038673" cy="9088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Slide Number Placeholder 5">
            <a:extLst>
              <a:ext uri="{FF2B5EF4-FFF2-40B4-BE49-F238E27FC236}">
                <a16:creationId xmlns:a16="http://schemas.microsoft.com/office/drawing/2014/main" id="{DE0D9F7C-5F59-8245-A8F1-AA6DAEAA23ED}"/>
              </a:ext>
            </a:extLst>
          </p:cNvPr>
          <p:cNvSpPr txBox="1">
            <a:spLocks/>
          </p:cNvSpPr>
          <p:nvPr userDrawn="1"/>
        </p:nvSpPr>
        <p:spPr>
          <a:xfrm>
            <a:off x="3543702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900" dirty="0"/>
              <a:t>Copyright (c) 2018 CompTIA Properties, LLC. All Rights Reserved.  |  CompTIA.org</a:t>
            </a:r>
          </a:p>
        </p:txBody>
      </p:sp>
      <p:pic>
        <p:nvPicPr>
          <p:cNvPr id="16" name="Picture 15" descr="CompTIA_logo.wmf">
            <a:extLst>
              <a:ext uri="{FF2B5EF4-FFF2-40B4-BE49-F238E27FC236}">
                <a16:creationId xmlns:a16="http://schemas.microsoft.com/office/drawing/2014/main" id="{917D1463-228E-DC42-AA44-5A425CE67B59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15419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Glossary Term Definition with Corner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add title</a:t>
            </a:r>
          </a:p>
        </p:txBody>
      </p:sp>
      <p:pic>
        <p:nvPicPr>
          <p:cNvPr id="10" name="Picture 100" descr="book">
            <a:extLst>
              <a:ext uri="{FF2B5EF4-FFF2-40B4-BE49-F238E27FC236}">
                <a16:creationId xmlns:a16="http://schemas.microsoft.com/office/drawing/2014/main" id="{C97CB2FE-FA07-47EC-B391-E0375C6755E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177137"/>
            <a:ext cx="1038673" cy="9088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8FB19520-E82C-4B3B-A166-692B3551D13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752600" y="1259979"/>
            <a:ext cx="6934200" cy="762000"/>
          </a:xfrm>
        </p:spPr>
        <p:txBody>
          <a:bodyPr/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ED1C24"/>
                </a:solidFill>
                <a:latin typeface="+mn-lt"/>
                <a:ea typeface="+mn-ea"/>
                <a:cs typeface="+mn-cs"/>
              </a:defRPr>
            </a:lvl1pPr>
            <a:lvl2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2pPr>
            <a:lvl3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3pPr>
            <a:lvl4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4pPr>
            <a:lvl5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Term: definition. (Format “term” in bold.)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42053552-69A8-BD48-8CA2-F433F3BDBFD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72784" y="4243143"/>
            <a:ext cx="2871216" cy="2614857"/>
          </a:xfrm>
          <a:prstGeom prst="rect">
            <a:avLst/>
          </a:prstGeom>
        </p:spPr>
      </p:pic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BBD1DE29-ADE7-384D-809A-A52F9DD45FFD}"/>
              </a:ext>
            </a:extLst>
          </p:cNvPr>
          <p:cNvSpPr txBox="1">
            <a:spLocks/>
          </p:cNvSpPr>
          <p:nvPr/>
        </p:nvSpPr>
        <p:spPr>
          <a:xfrm>
            <a:off x="819752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900" dirty="0"/>
              <a:t>Copyright (c) 2018 CompTIA Properties, LLC. All Rights Reserved.  |  CompTIA.org</a:t>
            </a:r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2E180A83-A907-544F-B0AF-DAD9FC2DF73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77263" y="6506678"/>
            <a:ext cx="261937" cy="273844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900">
                <a:solidFill>
                  <a:srgbClr val="69727B"/>
                </a:solidFill>
              </a:defRPr>
            </a:lvl1pPr>
          </a:lstStyle>
          <a:p>
            <a:fld id="{2066355A-084C-D24E-9AD2-7E4FC41EA627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5" name="Picture 14" descr="CompTIA_logo.wmf">
            <a:extLst>
              <a:ext uri="{FF2B5EF4-FFF2-40B4-BE49-F238E27FC236}">
                <a16:creationId xmlns:a16="http://schemas.microsoft.com/office/drawing/2014/main" id="{966438BD-F346-2049-BD71-86C1F78B255E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  <p:sp>
        <p:nvSpPr>
          <p:cNvPr id="16" name="Text Placeholder 2">
            <a:extLst>
              <a:ext uri="{FF2B5EF4-FFF2-40B4-BE49-F238E27FC236}">
                <a16:creationId xmlns:a16="http://schemas.microsoft.com/office/drawing/2014/main" id="{8B707612-480C-B144-82D3-40F98F576EEF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341924" y="2261936"/>
            <a:ext cx="8460152" cy="398060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0"/>
            <a:r>
              <a:rPr lang="en-US" dirty="0"/>
              <a:t>Second level</a:t>
            </a:r>
          </a:p>
          <a:p>
            <a:pPr lvl="0"/>
            <a:r>
              <a:rPr lang="en-US" dirty="0"/>
              <a:t>Third level</a:t>
            </a:r>
          </a:p>
        </p:txBody>
      </p:sp>
      <p:pic>
        <p:nvPicPr>
          <p:cNvPr id="12" name="Picture 100" descr="book">
            <a:extLst>
              <a:ext uri="{FF2B5EF4-FFF2-40B4-BE49-F238E27FC236}">
                <a16:creationId xmlns:a16="http://schemas.microsoft.com/office/drawing/2014/main" id="{9D5CEE60-2C88-9E49-B28B-58454BEF351C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177137"/>
            <a:ext cx="1038673" cy="9088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B226F1A9-2B9D-584B-8245-44EA0A3A2E5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272784" y="4243143"/>
            <a:ext cx="2871216" cy="2614857"/>
          </a:xfrm>
          <a:prstGeom prst="rect">
            <a:avLst/>
          </a:prstGeom>
        </p:spPr>
      </p:pic>
      <p:sp>
        <p:nvSpPr>
          <p:cNvPr id="18" name="Slide Number Placeholder 5">
            <a:extLst>
              <a:ext uri="{FF2B5EF4-FFF2-40B4-BE49-F238E27FC236}">
                <a16:creationId xmlns:a16="http://schemas.microsoft.com/office/drawing/2014/main" id="{FDF18D2F-C485-F946-A6AD-6D9AB08D0C01}"/>
              </a:ext>
            </a:extLst>
          </p:cNvPr>
          <p:cNvSpPr txBox="1">
            <a:spLocks/>
          </p:cNvSpPr>
          <p:nvPr userDrawn="1"/>
        </p:nvSpPr>
        <p:spPr>
          <a:xfrm>
            <a:off x="819752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900" dirty="0"/>
              <a:t>Copyright (c) 2018 CompTIA Properties, LLC. All Rights Reserved.  |  CompTIA.org</a:t>
            </a:r>
          </a:p>
        </p:txBody>
      </p:sp>
      <p:pic>
        <p:nvPicPr>
          <p:cNvPr id="19" name="Picture 18" descr="CompTIA_logo.wmf">
            <a:extLst>
              <a:ext uri="{FF2B5EF4-FFF2-40B4-BE49-F238E27FC236}">
                <a16:creationId xmlns:a16="http://schemas.microsoft.com/office/drawing/2014/main" id="{E78EE45E-3A6B-D748-A160-F51D43377328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27449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ands-On Activi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FC41D967-990F-E944-A75C-DDD8D816EE0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78654" y="4716892"/>
            <a:ext cx="2426148" cy="1508760"/>
          </a:xfrm>
          <a:prstGeom prst="rect">
            <a:avLst/>
          </a:prstGeom>
        </p:spPr>
      </p:pic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defRPr/>
            </a:lvl1pPr>
          </a:lstStyle>
          <a:p>
            <a:r>
              <a:rPr lang="en-US" dirty="0"/>
              <a:t>Click to add Activity title</a:t>
            </a:r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15727794-1D8F-EE4B-86CA-492FD31C8844}"/>
              </a:ext>
            </a:extLst>
          </p:cNvPr>
          <p:cNvSpPr txBox="1">
            <a:spLocks/>
          </p:cNvSpPr>
          <p:nvPr/>
        </p:nvSpPr>
        <p:spPr>
          <a:xfrm>
            <a:off x="3543702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900" dirty="0"/>
              <a:t>Copyright (c) 2018 CompTIA Properties, LLC. All Rights Reserved.  |  CompTIA.org</a:t>
            </a:r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02E05C79-1716-3D41-94C9-03C7F4E93A4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77263" y="6506678"/>
            <a:ext cx="261937" cy="273844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900">
                <a:solidFill>
                  <a:srgbClr val="69727B"/>
                </a:solidFill>
              </a:defRPr>
            </a:lvl1pPr>
          </a:lstStyle>
          <a:p>
            <a:fld id="{2066355A-084C-D24E-9AD2-7E4FC41EA627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0" name="Picture 9" descr="CompTIA_logo.wmf">
            <a:extLst>
              <a:ext uri="{FF2B5EF4-FFF2-40B4-BE49-F238E27FC236}">
                <a16:creationId xmlns:a16="http://schemas.microsoft.com/office/drawing/2014/main" id="{A7A7784F-0CF1-6447-8E21-F2091A64AB54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62593A58-0959-CB4D-8C6B-BF10FB4E9B2C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341924" y="1307130"/>
            <a:ext cx="8460152" cy="49354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0"/>
            <a:r>
              <a:rPr lang="en-US" dirty="0"/>
              <a:t>Second level</a:t>
            </a:r>
          </a:p>
          <a:p>
            <a:pPr lvl="0"/>
            <a:r>
              <a:rPr lang="en-US" dirty="0"/>
              <a:t>Third level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6A9384BF-4DD5-0241-9855-AF2027C9E58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378654" y="4716892"/>
            <a:ext cx="2426148" cy="1508760"/>
          </a:xfrm>
          <a:prstGeom prst="rect">
            <a:avLst/>
          </a:prstGeom>
        </p:spPr>
      </p:pic>
      <p:sp>
        <p:nvSpPr>
          <p:cNvPr id="13" name="Slide Number Placeholder 5">
            <a:extLst>
              <a:ext uri="{FF2B5EF4-FFF2-40B4-BE49-F238E27FC236}">
                <a16:creationId xmlns:a16="http://schemas.microsoft.com/office/drawing/2014/main" id="{A5691A58-3DA6-9C42-9DEE-56D4A55368C9}"/>
              </a:ext>
            </a:extLst>
          </p:cNvPr>
          <p:cNvSpPr txBox="1">
            <a:spLocks/>
          </p:cNvSpPr>
          <p:nvPr userDrawn="1"/>
        </p:nvSpPr>
        <p:spPr>
          <a:xfrm>
            <a:off x="3543702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900" dirty="0"/>
              <a:t>Copyright (c) 2018 CompTIA Properties, LLC. All Rights Reserved.  |  CompTIA.org</a:t>
            </a:r>
          </a:p>
        </p:txBody>
      </p:sp>
      <p:pic>
        <p:nvPicPr>
          <p:cNvPr id="14" name="Picture 13" descr="CompTIA_logo.wmf">
            <a:extLst>
              <a:ext uri="{FF2B5EF4-FFF2-40B4-BE49-F238E27FC236}">
                <a16:creationId xmlns:a16="http://schemas.microsoft.com/office/drawing/2014/main" id="{06248EB9-11AC-804B-A135-4EFD54359A2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4039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ands-On Activity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3B6DABA9-2B0D-064E-BEB6-5D5E546F3AA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22600" y="2565400"/>
            <a:ext cx="3101607" cy="192881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80E79872-6410-E14A-8678-93C3DB88970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019800"/>
            <a:ext cx="9144000" cy="455934"/>
          </a:xfrm>
          <a:prstGeom prst="rect">
            <a:avLst/>
          </a:prstGeom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F915AE6-89DC-4B00-95C2-C09677B47DC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71500" y="4512820"/>
            <a:ext cx="8001000" cy="611187"/>
          </a:xfrm>
        </p:spPr>
        <p:txBody>
          <a:bodyPr/>
          <a:lstStyle>
            <a:lvl1pPr marL="0" indent="0" algn="ctr">
              <a:buNone/>
              <a:defRPr sz="28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Click to add Activity title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249395E-254B-4DF4-AD8F-137598C79946}"/>
              </a:ext>
            </a:extLst>
          </p:cNvPr>
          <p:cNvSpPr txBox="1"/>
          <p:nvPr/>
        </p:nvSpPr>
        <p:spPr>
          <a:xfrm>
            <a:off x="341925" y="291741"/>
            <a:ext cx="78837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ED1C24"/>
                </a:solidFill>
                <a:latin typeface="Myriad Pro"/>
              </a:rPr>
              <a:t>Activity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628AF2C-F141-0F46-BA28-178577A16F7B}"/>
              </a:ext>
            </a:extLst>
          </p:cNvPr>
          <p:cNvSpPr txBox="1">
            <a:spLocks/>
          </p:cNvSpPr>
          <p:nvPr/>
        </p:nvSpPr>
        <p:spPr>
          <a:xfrm>
            <a:off x="3543702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900" dirty="0"/>
              <a:t>Copyright (c) 2018 CompTIA Properties, LLC. All Rights Reserved.  |  CompTIA.org</a:t>
            </a:r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6BA17A01-17DB-2540-9CD7-DEA1D2C76BF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77263" y="6506678"/>
            <a:ext cx="261937" cy="273844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900">
                <a:solidFill>
                  <a:srgbClr val="69727B"/>
                </a:solidFill>
              </a:defRPr>
            </a:lvl1pPr>
          </a:lstStyle>
          <a:p>
            <a:fld id="{2066355A-084C-D24E-9AD2-7E4FC41EA627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2" name="Picture 11" descr="CompTIA_logo.wmf">
            <a:extLst>
              <a:ext uri="{FF2B5EF4-FFF2-40B4-BE49-F238E27FC236}">
                <a16:creationId xmlns:a16="http://schemas.microsoft.com/office/drawing/2014/main" id="{479FADE8-B2CC-4340-89CD-7751242F4499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5A1E55E5-96BD-EA4D-B74C-B45EA23440E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022600" y="2565400"/>
            <a:ext cx="3101607" cy="1928812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2F141D98-3766-574F-B382-B3B62F9F0689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6019800"/>
            <a:ext cx="9144000" cy="455934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2A7E3B64-90B7-7849-9847-8B6319B6F077}"/>
              </a:ext>
            </a:extLst>
          </p:cNvPr>
          <p:cNvSpPr txBox="1"/>
          <p:nvPr userDrawn="1"/>
        </p:nvSpPr>
        <p:spPr>
          <a:xfrm>
            <a:off x="341925" y="291741"/>
            <a:ext cx="78837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ED1C24"/>
                </a:solidFill>
                <a:latin typeface="Myriad Pro"/>
              </a:rPr>
              <a:t>Activity</a:t>
            </a:r>
          </a:p>
        </p:txBody>
      </p:sp>
      <p:sp>
        <p:nvSpPr>
          <p:cNvPr id="16" name="Slide Number Placeholder 5">
            <a:extLst>
              <a:ext uri="{FF2B5EF4-FFF2-40B4-BE49-F238E27FC236}">
                <a16:creationId xmlns:a16="http://schemas.microsoft.com/office/drawing/2014/main" id="{AE8DCE48-C8A9-6944-B701-A58A7D7F70BB}"/>
              </a:ext>
            </a:extLst>
          </p:cNvPr>
          <p:cNvSpPr txBox="1">
            <a:spLocks/>
          </p:cNvSpPr>
          <p:nvPr userDrawn="1"/>
        </p:nvSpPr>
        <p:spPr>
          <a:xfrm>
            <a:off x="3543702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900" dirty="0"/>
              <a:t>Copyright (c) 2018 CompTIA Properties, LLC. All Rights Reserved.  |  CompTIA.org</a:t>
            </a:r>
          </a:p>
        </p:txBody>
      </p:sp>
      <p:pic>
        <p:nvPicPr>
          <p:cNvPr id="17" name="Picture 16" descr="CompTIA_logo.wmf">
            <a:extLst>
              <a:ext uri="{FF2B5EF4-FFF2-40B4-BE49-F238E27FC236}">
                <a16:creationId xmlns:a16="http://schemas.microsoft.com/office/drawing/2014/main" id="{DAF65D91-8240-174E-9C5B-36131D70EDE1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56052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1924" y="100269"/>
            <a:ext cx="8455567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1924" y="1307130"/>
            <a:ext cx="8460152" cy="49354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41210429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8" r:id="rId1"/>
    <p:sldLayoutId id="2147483819" r:id="rId2"/>
    <p:sldLayoutId id="2147483820" r:id="rId3"/>
    <p:sldLayoutId id="2147483821" r:id="rId4"/>
    <p:sldLayoutId id="2147483822" r:id="rId5"/>
    <p:sldLayoutId id="2147483823" r:id="rId6"/>
    <p:sldLayoutId id="2147483824" r:id="rId7"/>
    <p:sldLayoutId id="2147483825" r:id="rId8"/>
    <p:sldLayoutId id="2147483826" r:id="rId9"/>
    <p:sldLayoutId id="2147483827" r:id="rId10"/>
    <p:sldLayoutId id="2147483828" r:id="rId11"/>
    <p:sldLayoutId id="2147483829" r:id="rId12"/>
    <p:sldLayoutId id="2147483830" r:id="rId13"/>
    <p:sldLayoutId id="2147483831" r:id="rId14"/>
    <p:sldLayoutId id="2147483832" r:id="rId15"/>
    <p:sldLayoutId id="2147483833" r:id="rId16"/>
    <p:sldLayoutId id="2147483834" r:id="rId17"/>
    <p:sldLayoutId id="2147483835" r:id="rId18"/>
    <p:sldLayoutId id="2147483836" r:id="rId19"/>
    <p:sldLayoutId id="2147483837" r:id="rId20"/>
    <p:sldLayoutId id="2147483838" r:id="rId21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2400" kern="1200">
          <a:solidFill>
            <a:srgbClr val="ED1C24"/>
          </a:solidFill>
          <a:latin typeface="Myriad Pro"/>
          <a:ea typeface="+mj-ea"/>
          <a:cs typeface="Myriad Pro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rgbClr val="ED1C24"/>
        </a:buClr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rgbClr val="ED1C24"/>
        </a:buClr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rgbClr val="ED1C24"/>
        </a:buClr>
        <a:buFont typeface="Arial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Executing the Procurement Plan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Obtain Responses from Vendors</a:t>
            </a:r>
          </a:p>
          <a:p>
            <a:r>
              <a:rPr lang="en-US"/>
              <a:t>Select Project Vendors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983911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2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Independent Estimates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10</a:t>
            </a:fld>
            <a:endParaRPr lang="en-US" dirty="0"/>
          </a:p>
        </p:txBody>
      </p:sp>
      <p:sp>
        <p:nvSpPr>
          <p:cNvPr id="22425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/>
              <a:t>Organizations prepare their own independent cost estimates or have an external professional estimator to prepare it.</a:t>
            </a:r>
          </a:p>
          <a:p>
            <a:r>
              <a:rPr lang="en-US" altLang="en-US" dirty="0"/>
              <a:t>Obtain an independent estimate to verify that the proposed price is reasonable and responsible.</a:t>
            </a:r>
          </a:p>
          <a:p>
            <a:r>
              <a:rPr lang="en-US" altLang="en-US" dirty="0"/>
              <a:t>Differences in the cost estimates can indicate that:</a:t>
            </a:r>
          </a:p>
          <a:p>
            <a:pPr lvl="1"/>
            <a:r>
              <a:rPr lang="en-US" altLang="en-US" dirty="0"/>
              <a:t>The Procurement SOW was ambiguous.</a:t>
            </a:r>
          </a:p>
          <a:p>
            <a:pPr lvl="1"/>
            <a:r>
              <a:rPr lang="en-US" altLang="en-US" dirty="0"/>
              <a:t>The Procurement SOW was deficient.</a:t>
            </a:r>
          </a:p>
          <a:p>
            <a:pPr lvl="1"/>
            <a:r>
              <a:rPr lang="en-US" altLang="en-US" dirty="0"/>
              <a:t>Vendors either misunderstood or failed to respond completely to the procurement SOW.</a:t>
            </a:r>
          </a:p>
        </p:txBody>
      </p:sp>
    </p:spTree>
    <p:extLst>
      <p:ext uri="{BB962C8B-B14F-4D97-AF65-F5344CB8AC3E}">
        <p14:creationId xmlns:p14="http://schemas.microsoft.com/office/powerpoint/2010/main" val="227011489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7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Weighting Systems</a:t>
            </a:r>
            <a:endParaRPr lang="en-US" alt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method for quantifying qualitative data to minimize the influence of personal bias on source selection.</a:t>
            </a:r>
          </a:p>
          <a:p>
            <a:r>
              <a:rPr lang="en-US" dirty="0"/>
              <a:t>Assign numerical weights to evaluation criteria.</a:t>
            </a:r>
          </a:p>
          <a:p>
            <a:r>
              <a:rPr lang="en-US" dirty="0"/>
              <a:t>The weighted scorecard at Rudison Technologies, as shown here:</a:t>
            </a:r>
          </a:p>
          <a:p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sz="half" idx="4294967295"/>
          </p:nvPr>
        </p:nvPicPr>
        <p:blipFill>
          <a:blip r:embed="rId2"/>
          <a:stretch>
            <a:fillRect/>
          </a:stretch>
        </p:blipFill>
        <p:spPr>
          <a:xfrm>
            <a:off x="5029200" y="2667000"/>
            <a:ext cx="3819525" cy="3694113"/>
          </a:xfrm>
        </p:spPr>
      </p:pic>
      <p:sp>
        <p:nvSpPr>
          <p:cNvPr id="7" name="TextBox 6"/>
          <p:cNvSpPr txBox="1"/>
          <p:nvPr/>
        </p:nvSpPr>
        <p:spPr>
          <a:xfrm>
            <a:off x="228600" y="2590800"/>
            <a:ext cx="4534875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lvl="1" indent="-285750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sz="1600" dirty="0"/>
              <a:t>Rating ranges from 0 (lowest) to 5 (highest).</a:t>
            </a:r>
          </a:p>
          <a:p>
            <a:pPr marL="742950" lvl="1" indent="-285750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sz="1600" dirty="0"/>
              <a:t>The company scores 3, 4, and 5 in the three technical criteria.</a:t>
            </a:r>
          </a:p>
          <a:p>
            <a:pPr marL="742950" lvl="1" indent="-285750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sz="1600" dirty="0"/>
              <a:t>Total score for the technical category is 12 out of a possible 15.</a:t>
            </a:r>
          </a:p>
          <a:p>
            <a:pPr marL="742950" lvl="1" indent="-285750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sz="1600" dirty="0"/>
              <a:t>Numbers are totaled, then multiplied by weighting factor (20).</a:t>
            </a:r>
          </a:p>
          <a:p>
            <a:pPr marL="742950" lvl="1" indent="-285750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sz="1600" dirty="0"/>
              <a:t>Weighted technical score is 240 out of a possible 300.</a:t>
            </a:r>
          </a:p>
          <a:p>
            <a:pPr marL="742950" lvl="1" indent="-285750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sz="1600" dirty="0"/>
              <a:t>All weighted scores are totaled to obtain a grand total score.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700416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8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Procurement Negotiation Stages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12</a:t>
            </a:fld>
            <a:endParaRPr lang="en-US" dirty="0"/>
          </a:p>
        </p:txBody>
      </p:sp>
      <p:graphicFrame>
        <p:nvGraphicFramePr>
          <p:cNvPr id="205864" name="Group 4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88597818"/>
              </p:ext>
            </p:extLst>
          </p:nvPr>
        </p:nvGraphicFramePr>
        <p:xfrm>
          <a:off x="762000" y="1703863"/>
          <a:ext cx="7530642" cy="4087337"/>
        </p:xfrm>
        <a:graphic>
          <a:graphicData uri="http://schemas.openxmlformats.org/drawingml/2006/table">
            <a:tbl>
              <a:tblPr/>
              <a:tblGrid>
                <a:gridCol w="313055">
                  <a:extLst>
                    <a:ext uri="{9D8B030D-6E8A-4147-A177-3AD203B41FA5}">
                      <a16:colId xmlns:a16="http://schemas.microsoft.com/office/drawing/2014/main" val="1390644327"/>
                    </a:ext>
                  </a:extLst>
                </a:gridCol>
                <a:gridCol w="1210945">
                  <a:extLst>
                    <a:ext uri="{9D8B030D-6E8A-4147-A177-3AD203B41FA5}">
                      <a16:colId xmlns:a16="http://schemas.microsoft.com/office/drawing/2014/main" val="3213879573"/>
                    </a:ext>
                  </a:extLst>
                </a:gridCol>
                <a:gridCol w="6006642">
                  <a:extLst>
                    <a:ext uri="{9D8B030D-6E8A-4147-A177-3AD203B41FA5}">
                      <a16:colId xmlns:a16="http://schemas.microsoft.com/office/drawing/2014/main" val="1014927560"/>
                    </a:ext>
                  </a:extLst>
                </a:gridCol>
              </a:tblGrid>
              <a:tr h="517460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Stage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9900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8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6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endParaRPr kumimoji="0" lang="en-US" altLang="en-US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9900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8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6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Description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6080323"/>
                  </a:ext>
                </a:extLst>
              </a:tr>
              <a:tr h="117107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+mn-lt"/>
                        </a:rPr>
                        <a:t>1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9900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8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6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Introduction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9900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8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6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All parties become acquainted and the overall attitude of the negotiation is established; this tone is largely set by the buyer’s team leader</a:t>
                      </a:r>
                      <a:r>
                        <a:rPr kumimoji="0" lang="en-US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—</a:t>
                      </a:r>
                      <a:r>
                        <a:rPr kumimoji="0" lang="en-US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normally, the person with authority to sign the contract will lead the contract negotiation team.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9673131"/>
                  </a:ext>
                </a:extLst>
              </a:tr>
              <a:tr h="47220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+mn-lt"/>
                        </a:rPr>
                        <a:t>2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9900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8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6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Probing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9900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8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6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Each side attempts to learn more about the other’s real position.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98735237"/>
                  </a:ext>
                </a:extLst>
              </a:tr>
              <a:tr h="642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+mn-lt"/>
                        </a:rPr>
                        <a:t>3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9900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8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6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Bargaining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9900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8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6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Give-and-take discussions take place to arrive at the best possible agreement for all.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37444829"/>
                  </a:ext>
                </a:extLst>
              </a:tr>
              <a:tr h="642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+mn-lt"/>
                        </a:rPr>
                        <a:t>4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9900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8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6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Closure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9900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8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6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The tentative agreement is revised and everyone has an opportunity to tweak the results.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83695232"/>
                  </a:ext>
                </a:extLst>
              </a:tr>
              <a:tr h="642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+mn-lt"/>
                        </a:rPr>
                        <a:t>5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9900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8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6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Agreement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9900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8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6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The team tries to ensure that all parties clearly understand and agree to all terms and conditions of the contract.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4086985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0502524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Types of Agreements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13</a:t>
            </a:fld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Memorandum of Understanding</a:t>
            </a:r>
          </a:p>
          <a:p>
            <a:r>
              <a:rPr lang="en-US" dirty="0"/>
              <a:t>Letter of Intent</a:t>
            </a:r>
          </a:p>
          <a:p>
            <a:r>
              <a:rPr lang="en-US" dirty="0"/>
              <a:t>Service Level Agreement (SLA)</a:t>
            </a:r>
          </a:p>
          <a:p>
            <a:r>
              <a:rPr lang="en-US" dirty="0"/>
              <a:t>Contract</a:t>
            </a:r>
          </a:p>
          <a:p>
            <a:pPr lvl="1"/>
            <a:r>
              <a:rPr lang="en-US" dirty="0"/>
              <a:t>Fixed price</a:t>
            </a:r>
          </a:p>
          <a:p>
            <a:pPr lvl="1"/>
            <a:r>
              <a:rPr lang="en-US" dirty="0"/>
              <a:t>Cost reimbursable</a:t>
            </a:r>
          </a:p>
          <a:p>
            <a:pPr lvl="1"/>
            <a:r>
              <a:rPr lang="en-US" dirty="0"/>
              <a:t>Time &amp; Material (T&amp;M)</a:t>
            </a:r>
          </a:p>
          <a:p>
            <a:r>
              <a:rPr lang="en-US" dirty="0"/>
              <a:t>Procurement Contract</a:t>
            </a:r>
          </a:p>
          <a:p>
            <a:pPr lvl="1"/>
            <a:r>
              <a:rPr lang="en-US" dirty="0"/>
              <a:t>Term Contract</a:t>
            </a:r>
          </a:p>
          <a:p>
            <a:pPr lvl="1"/>
            <a:r>
              <a:rPr lang="en-US" dirty="0"/>
              <a:t>Completion Contract</a:t>
            </a:r>
          </a:p>
        </p:txBody>
      </p:sp>
    </p:spTree>
    <p:extLst>
      <p:ext uri="{BB962C8B-B14F-4D97-AF65-F5344CB8AC3E}">
        <p14:creationId xmlns:p14="http://schemas.microsoft.com/office/powerpoint/2010/main" val="418537026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Memorandum of Understanding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14</a:t>
            </a:fld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An agreement between two or more parties to form a business partnership. </a:t>
            </a:r>
          </a:p>
          <a:p>
            <a:r>
              <a:rPr lang="en-US" dirty="0"/>
              <a:t>It is not legally binding, but is more formal than a “gentlemen’s agreement.” </a:t>
            </a:r>
          </a:p>
          <a:p>
            <a:r>
              <a:rPr lang="en-US" dirty="0"/>
              <a:t>Often used when the parties don’t wish to enter into a formal contract, or when a legally enforceable contract cannot be created.</a:t>
            </a:r>
          </a:p>
        </p:txBody>
      </p:sp>
    </p:spTree>
    <p:extLst>
      <p:ext uri="{BB962C8B-B14F-4D97-AF65-F5344CB8AC3E}">
        <p14:creationId xmlns:p14="http://schemas.microsoft.com/office/powerpoint/2010/main" val="105748199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SLA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 contract between an organization that provides a service, and the user of the service, that is frequently used by information technology companies.</a:t>
            </a:r>
          </a:p>
          <a:p>
            <a:r>
              <a:rPr lang="en-US" dirty="0"/>
              <a:t>The contract specifies what the customer will receive and the performance standards the provider is obligated to meet.</a:t>
            </a:r>
          </a:p>
          <a:p>
            <a:r>
              <a:rPr lang="en-US" dirty="0"/>
              <a:t>Performance standards can include: </a:t>
            </a:r>
          </a:p>
          <a:p>
            <a:pPr lvl="1"/>
            <a:r>
              <a:rPr lang="en-US" dirty="0"/>
              <a:t>The percentage of time the service will be available.</a:t>
            </a:r>
          </a:p>
          <a:p>
            <a:pPr lvl="1"/>
            <a:r>
              <a:rPr lang="en-US" dirty="0"/>
              <a:t>Help desk response time.</a:t>
            </a:r>
          </a:p>
          <a:p>
            <a:pPr lvl="1"/>
            <a:r>
              <a:rPr lang="en-US" dirty="0"/>
              <a:t>Performance benchmarks that the level of service will be compared to.</a:t>
            </a:r>
          </a:p>
          <a:p>
            <a:r>
              <a:rPr lang="en-US" dirty="0"/>
              <a:t>Penalties and exclusions are often included in the SLA. </a:t>
            </a:r>
          </a:p>
        </p:txBody>
      </p:sp>
    </p:spTree>
    <p:extLst>
      <p:ext uri="{BB962C8B-B14F-4D97-AF65-F5344CB8AC3E}">
        <p14:creationId xmlns:p14="http://schemas.microsoft.com/office/powerpoint/2010/main" val="345440272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2787" name="Rectangle 3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 altLang="en-US" dirty="0"/>
              <a:t>Contracts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502786" name="Rectangle 2"/>
          <p:cNvSpPr>
            <a:spLocks noGrp="1" noChangeArrowheads="1"/>
          </p:cNvSpPr>
          <p:nvPr>
            <p:ph idx="1"/>
          </p:nvPr>
        </p:nvSpPr>
        <p:spPr>
          <a:noFill/>
          <a:ln/>
        </p:spPr>
        <p:txBody>
          <a:bodyPr/>
          <a:lstStyle/>
          <a:p>
            <a:r>
              <a:rPr lang="en-US" altLang="en-US" dirty="0"/>
              <a:t>Mutually binding agreements that detail the obligations of both parties in terms of procuring work.</a:t>
            </a:r>
          </a:p>
          <a:p>
            <a:r>
              <a:rPr lang="en-US" altLang="en-US" dirty="0"/>
              <a:t>Customized for each agreement.</a:t>
            </a:r>
          </a:p>
          <a:p>
            <a:r>
              <a:rPr lang="en-US" altLang="en-US" dirty="0"/>
              <a:t>Contract types:</a:t>
            </a:r>
          </a:p>
          <a:p>
            <a:pPr lvl="1"/>
            <a:r>
              <a:rPr lang="en-US" altLang="en-US" dirty="0"/>
              <a:t>Fixed price</a:t>
            </a:r>
          </a:p>
          <a:p>
            <a:pPr lvl="1"/>
            <a:r>
              <a:rPr lang="en-US" altLang="en-US" dirty="0"/>
              <a:t>Cost-reimbursable</a:t>
            </a:r>
          </a:p>
          <a:p>
            <a:pPr lvl="1"/>
            <a:r>
              <a:rPr lang="en-US" altLang="en-US" dirty="0"/>
              <a:t>Time and Material (T&amp;M) contracts</a:t>
            </a:r>
          </a:p>
        </p:txBody>
      </p:sp>
    </p:spTree>
    <p:extLst>
      <p:ext uri="{BB962C8B-B14F-4D97-AF65-F5344CB8AC3E}">
        <p14:creationId xmlns:p14="http://schemas.microsoft.com/office/powerpoint/2010/main" val="181859734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4835" name="Rectangle 3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 altLang="en-US" dirty="0"/>
              <a:t>Contract Components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504834" name="Rectangle 2"/>
          <p:cNvSpPr>
            <a:spLocks noGrp="1" noChangeArrowheads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altLang="en-US" dirty="0"/>
              <a:t>Description of the project, its deliverables, and scope.</a:t>
            </a:r>
          </a:p>
          <a:p>
            <a:r>
              <a:rPr lang="en-US" altLang="en-US" dirty="0"/>
              <a:t>Delivery date or other schedule information.</a:t>
            </a:r>
          </a:p>
          <a:p>
            <a:r>
              <a:rPr lang="en-US" altLang="en-US" dirty="0"/>
              <a:t>Identification of authority, where appropriate.</a:t>
            </a:r>
          </a:p>
          <a:p>
            <a:r>
              <a:rPr lang="en-US" altLang="en-US" dirty="0"/>
              <a:t>Responsibilities of both parties.</a:t>
            </a:r>
          </a:p>
          <a:p>
            <a:r>
              <a:rPr lang="en-US" altLang="en-US" dirty="0"/>
              <a:t>Management of technical and business aspects.</a:t>
            </a:r>
          </a:p>
          <a:p>
            <a:r>
              <a:rPr lang="en-US" altLang="en-US" dirty="0"/>
              <a:t>Price and payment terms.</a:t>
            </a:r>
          </a:p>
          <a:p>
            <a:r>
              <a:rPr lang="en-US" altLang="en-US" dirty="0"/>
              <a:t>Provisions for termination.</a:t>
            </a:r>
          </a:p>
          <a:p>
            <a:r>
              <a:rPr lang="en-US" altLang="en-US" dirty="0"/>
              <a:t>Applicable guarantees and warranties.</a:t>
            </a:r>
          </a:p>
          <a:p>
            <a:r>
              <a:rPr lang="en-US" altLang="en-US" dirty="0"/>
              <a:t>Limits of liabilities or damages.</a:t>
            </a:r>
          </a:p>
          <a:p>
            <a:r>
              <a:rPr lang="en-US" altLang="en-US" dirty="0"/>
              <a:t>Indemnity or compensation paid for losses incurred.</a:t>
            </a:r>
          </a:p>
          <a:p>
            <a:r>
              <a:rPr lang="en-US" altLang="en-US" dirty="0"/>
              <a:t>Insurance requirements.</a:t>
            </a:r>
          </a:p>
          <a:p>
            <a:r>
              <a:rPr lang="en-US" altLang="en-US" dirty="0"/>
              <a:t>Nondisclosure, patent indemnification, non-compete, or other applicable legal statements.</a:t>
            </a:r>
          </a:p>
          <a:p>
            <a:r>
              <a:rPr lang="en-US" altLang="en-US" dirty="0"/>
              <a:t>Other applicable terms and legal requirements.</a:t>
            </a:r>
          </a:p>
        </p:txBody>
      </p:sp>
    </p:spTree>
    <p:extLst>
      <p:ext uri="{BB962C8B-B14F-4D97-AF65-F5344CB8AC3E}">
        <p14:creationId xmlns:p14="http://schemas.microsoft.com/office/powerpoint/2010/main" val="263028256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6899" name="Rectangle 19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 altLang="en-US" dirty="0"/>
              <a:t>Contract Types</a:t>
            </a:r>
          </a:p>
        </p:txBody>
      </p:sp>
      <p:graphicFrame>
        <p:nvGraphicFramePr>
          <p:cNvPr id="506882" name="Group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13616603"/>
              </p:ext>
            </p:extLst>
          </p:nvPr>
        </p:nvGraphicFramePr>
        <p:xfrm>
          <a:off x="341313" y="1306513"/>
          <a:ext cx="8461375" cy="4640967"/>
        </p:xfrm>
        <a:graphic>
          <a:graphicData uri="http://schemas.openxmlformats.org/drawingml/2006/table">
            <a:tbl>
              <a:tblPr/>
              <a:tblGrid>
                <a:gridCol w="2402613">
                  <a:extLst>
                    <a:ext uri="{9D8B030D-6E8A-4147-A177-3AD203B41FA5}">
                      <a16:colId xmlns:a16="http://schemas.microsoft.com/office/drawing/2014/main" val="705825594"/>
                    </a:ext>
                  </a:extLst>
                </a:gridCol>
                <a:gridCol w="6058762">
                  <a:extLst>
                    <a:ext uri="{9D8B030D-6E8A-4147-A177-3AD203B41FA5}">
                      <a16:colId xmlns:a16="http://schemas.microsoft.com/office/drawing/2014/main" val="2524752909"/>
                    </a:ext>
                  </a:extLst>
                </a:gridCol>
              </a:tblGrid>
              <a:tr h="60170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9900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8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6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Contract Type</a:t>
                      </a:r>
                    </a:p>
                  </a:txBody>
                  <a:tcPr marL="97009" marR="97009"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9900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8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6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Description</a:t>
                      </a:r>
                    </a:p>
                  </a:txBody>
                  <a:tcPr marL="97009" marR="97009"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49517568"/>
                  </a:ext>
                </a:extLst>
              </a:tr>
              <a:tr h="99735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9900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8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6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Fixed price</a:t>
                      </a:r>
                    </a:p>
                  </a:txBody>
                  <a:tcPr marL="97009" marR="97009"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9900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8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6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It establishes a total price for a product or service. The vendor agrees to perform the work at the negotiated contract value. This value is based on anticipated costs and profit, as well as a premium to cover unforeseen problems.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0" lang="en-US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Firm Fixed Price Contract (FFP)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0" lang="en-US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Fixed Price Incentive Fee Contract (FPIF) 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0" lang="en-US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Fixed Price with Economic Price Adjustment Contract (FP-EPA)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0" lang="en-US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Purchase Order (PO)</a:t>
                      </a:r>
                    </a:p>
                  </a:txBody>
                  <a:tcPr marL="97009" marR="97009"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24515087"/>
                  </a:ext>
                </a:extLst>
              </a:tr>
              <a:tr h="80083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9900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8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6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Cost-reimbursable</a:t>
                      </a:r>
                    </a:p>
                  </a:txBody>
                  <a:tcPr marL="97009" marR="97009"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9900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8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6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This contract provides vendors with a refund of the expenses incurred while providing a service, plus a fee representing vendor profit.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0" lang="en-US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Cost Plus Fixed Fee Contract (CPFF)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0" lang="en-US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Cost Plus Incentive Fee Contract (CPIF)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0" lang="en-US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Cost Plus Award Fee Contract (CPAF)</a:t>
                      </a:r>
                    </a:p>
                  </a:txBody>
                  <a:tcPr marL="97009" marR="97009"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08024152"/>
                  </a:ext>
                </a:extLst>
              </a:tr>
              <a:tr h="99735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9900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8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6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Time and Material (T&amp;M)</a:t>
                      </a:r>
                    </a:p>
                  </a:txBody>
                  <a:tcPr marL="97009" marR="97009"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9900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8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6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This type of contract includes aspects of both fixed-price and cost-reimbursable contracts. The buyer pays the vendor a negotiated hourly rate and full reimbursement for materials used to complete the project.</a:t>
                      </a:r>
                    </a:p>
                  </a:txBody>
                  <a:tcPr marL="97009" marR="97009"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24082499"/>
                  </a:ext>
                </a:extLst>
              </a:tr>
            </a:tbl>
          </a:graphicData>
        </a:graphic>
      </p:graphicFrame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0CA184D-5D20-425C-9DEB-DC27FC16DEA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557228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Procurement Contract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225283" name="Rectangle 3"/>
          <p:cNvSpPr>
            <a:spLocks noGrp="1" noChangeArrowheads="1"/>
          </p:cNvSpPr>
          <p:nvPr>
            <p:ph idx="1"/>
          </p:nvPr>
        </p:nvSpPr>
        <p:spPr>
          <a:noFill/>
        </p:spPr>
        <p:txBody>
          <a:bodyPr/>
          <a:lstStyle/>
          <a:p>
            <a:r>
              <a:rPr lang="en-US" altLang="en-US" dirty="0"/>
              <a:t>A mutually binding agreement that details the obligations of the buyer and vendor.</a:t>
            </a:r>
          </a:p>
          <a:p>
            <a:r>
              <a:rPr lang="en-US" altLang="en-US" dirty="0"/>
              <a:t>Can be a complex document or in the form of a simple purchase order.</a:t>
            </a:r>
          </a:p>
          <a:p>
            <a:r>
              <a:rPr lang="en-US" altLang="en-US" dirty="0"/>
              <a:t>Given to selected vendors.</a:t>
            </a:r>
          </a:p>
          <a:p>
            <a:r>
              <a:rPr lang="en-US" altLang="en-US" dirty="0"/>
              <a:t>Components in the contract include:</a:t>
            </a:r>
          </a:p>
          <a:p>
            <a:pPr lvl="1"/>
            <a:r>
              <a:rPr lang="en-US" altLang="en-US" dirty="0"/>
              <a:t>Procurement SOW</a:t>
            </a:r>
          </a:p>
          <a:p>
            <a:pPr lvl="1"/>
            <a:r>
              <a:rPr lang="en-US" altLang="en-US" dirty="0"/>
              <a:t>Schedule baseline</a:t>
            </a:r>
          </a:p>
          <a:p>
            <a:pPr lvl="1"/>
            <a:r>
              <a:rPr lang="en-US" altLang="en-US" dirty="0"/>
              <a:t>Period of performance</a:t>
            </a:r>
          </a:p>
          <a:p>
            <a:pPr lvl="1"/>
            <a:r>
              <a:rPr lang="en-US" altLang="en-US" dirty="0"/>
              <a:t>Performance reporting</a:t>
            </a:r>
          </a:p>
          <a:p>
            <a:pPr lvl="1"/>
            <a:r>
              <a:rPr lang="en-US" altLang="en-US" dirty="0"/>
              <a:t>Roles and responsibilities</a:t>
            </a:r>
          </a:p>
          <a:p>
            <a:pPr lvl="1"/>
            <a:r>
              <a:rPr lang="en-US" altLang="en-US" dirty="0"/>
              <a:t>Pricing and payment terms</a:t>
            </a:r>
          </a:p>
          <a:p>
            <a:pPr lvl="1"/>
            <a:r>
              <a:rPr lang="en-US" altLang="en-US" dirty="0"/>
              <a:t>Acceptance criteria</a:t>
            </a:r>
          </a:p>
          <a:p>
            <a:pPr lvl="1"/>
            <a:r>
              <a:rPr lang="en-US" altLang="en-US" dirty="0"/>
              <a:t>Warranty and liability limitations</a:t>
            </a:r>
          </a:p>
          <a:p>
            <a:pPr lvl="1"/>
            <a:r>
              <a:rPr lang="en-US" altLang="en-US" dirty="0"/>
              <a:t>Change request handling</a:t>
            </a:r>
          </a:p>
          <a:p>
            <a:pPr lvl="1"/>
            <a:r>
              <a:rPr lang="en-US" altLang="en-US" dirty="0"/>
              <a:t>Insurance and performance bonds</a:t>
            </a:r>
          </a:p>
        </p:txBody>
      </p:sp>
    </p:spTree>
    <p:extLst>
      <p:ext uri="{BB962C8B-B14F-4D97-AF65-F5344CB8AC3E}">
        <p14:creationId xmlns:p14="http://schemas.microsoft.com/office/powerpoint/2010/main" val="6606742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0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Qualified Vendors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2</a:t>
            </a:fld>
            <a:endParaRPr lang="en-US" dirty="0"/>
          </a:p>
        </p:txBody>
      </p:sp>
      <p:sp>
        <p:nvSpPr>
          <p:cNvPr id="21606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/>
              <a:t>Vendors who are approved to deliver products, services, or results based on the procurement requirements identified for a project.</a:t>
            </a:r>
          </a:p>
          <a:p>
            <a:r>
              <a:rPr lang="en-US" altLang="en-US" dirty="0"/>
              <a:t>List of qualified vendors can be obtained from historical information about different vendors.</a:t>
            </a:r>
          </a:p>
          <a:p>
            <a:r>
              <a:rPr lang="en-US" altLang="en-US" dirty="0"/>
              <a:t>If the required resources are new to the organization, some research should be done in collaboration with the Purchasing Department.</a:t>
            </a:r>
          </a:p>
          <a:p>
            <a:pPr>
              <a:buFont typeface="Wingdings" panose="05000000000000000000" pitchFamily="2" charset="2"/>
              <a:buNone/>
            </a:pPr>
            <a:endParaRPr lang="en-US" altLang="en-US" dirty="0"/>
          </a:p>
          <a:p>
            <a:pPr indent="3175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altLang="en-US" b="1" dirty="0"/>
              <a:t>Example</a:t>
            </a:r>
            <a:r>
              <a:rPr lang="en-US" altLang="en-US" dirty="0"/>
              <a:t>: A company inviting proposals from vendors for setting up a Wi-Fi network for their new corporate office.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43263" y="4435202"/>
            <a:ext cx="2657475" cy="172402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H="1">
            <a:off x="5692861" y="4098169"/>
            <a:ext cx="626906" cy="5829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937068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02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Term Contracts vs. Completion Contracts</a:t>
            </a:r>
          </a:p>
        </p:txBody>
      </p:sp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>
          <a:solidFill>
            <a:schemeClr val="accent1"/>
          </a:solidFill>
        </p:spPr>
        <p:txBody>
          <a:bodyPr>
            <a:normAutofit/>
          </a:bodyPr>
          <a:lstStyle/>
          <a:p>
            <a:r>
              <a:rPr lang="en-US" altLang="en-US" dirty="0">
                <a:solidFill>
                  <a:schemeClr val="bg1"/>
                </a:solidFill>
              </a:rPr>
              <a:t>Term contract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Engages vendor to deliver a set amount of service over a set period of time.</a:t>
            </a:r>
          </a:p>
          <a:p>
            <a:pPr marL="0" indent="0">
              <a:buNone/>
            </a:pPr>
            <a:endParaRPr lang="en-US" dirty="0"/>
          </a:p>
          <a:p>
            <a:pPr marL="0" indent="0" algn="r">
              <a:buNone/>
            </a:pPr>
            <a:endParaRPr lang="en-US" dirty="0"/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Independent security firms contracted to provide professional services for the duration of the Olympic events.</a:t>
            </a:r>
          </a:p>
          <a:p>
            <a:pPr>
              <a:buFont typeface="Arial" panose="020B0604020202020204" pitchFamily="34" charset="0"/>
              <a:buChar char="•"/>
            </a:pPr>
            <a:endParaRPr lang="en-US" dirty="0"/>
          </a:p>
          <a:p>
            <a:pPr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3"/>
          </p:nvPr>
        </p:nvSpPr>
        <p:spPr>
          <a:solidFill>
            <a:schemeClr val="accent1"/>
          </a:solidFill>
        </p:spPr>
        <p:txBody>
          <a:bodyPr/>
          <a:lstStyle/>
          <a:p>
            <a:r>
              <a:rPr lang="en-US" altLang="en-US" dirty="0">
                <a:solidFill>
                  <a:schemeClr val="bg1"/>
                </a:solidFill>
              </a:rPr>
              <a:t>Completion contract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dirty="0"/>
              <a:t>Stipulates that work will not be considered complete until buyer accepts the product.</a:t>
            </a:r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Construction companies hired to improve interstate roads and build a new light rail system to handle the increased traffic for the Winter Olympics.</a:t>
            </a:r>
          </a:p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20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3035294" y="3276600"/>
            <a:ext cx="26383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Winter Olympics Example</a:t>
            </a:r>
          </a:p>
        </p:txBody>
      </p:sp>
    </p:spTree>
    <p:extLst>
      <p:ext uri="{BB962C8B-B14F-4D97-AF65-F5344CB8AC3E}">
        <p14:creationId xmlns:p14="http://schemas.microsoft.com/office/powerpoint/2010/main" val="132539140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517934B5-E613-4BCB-9CCC-72076FE2229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Selecting Project Vendors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E0BCF5A-08C0-403E-BE78-A6411B1A8F6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543973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How will you make sure that you are specifying adequate detail when requesting vendor responses?</a:t>
            </a:r>
          </a:p>
          <a:p>
            <a:r>
              <a:rPr lang="en-US" dirty="0"/>
              <a:t>How do you think assigning numerical weighting factors to the evaluation criteria will help when you are trying to make critical choices about selecting vendors?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44583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Qualified Vendors List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4858" y="1632585"/>
            <a:ext cx="8354285" cy="42171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18643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1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Bidder Conferences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4</a:t>
            </a:fld>
            <a:endParaRPr lang="en-US" dirty="0"/>
          </a:p>
        </p:txBody>
      </p:sp>
      <p:sp>
        <p:nvSpPr>
          <p:cNvPr id="220163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altLang="en-US" dirty="0"/>
              <a:t>Meetings conducted by the buyer prior to submissions of a bid or proposal by the vendors.</a:t>
            </a:r>
          </a:p>
          <a:p>
            <a:r>
              <a:rPr lang="en-US" altLang="en-US" dirty="0"/>
              <a:t>The buyer explains the requirements, proposed terms, and conditions and the buyer clarifies the vendors’ queries.</a:t>
            </a:r>
          </a:p>
          <a:p>
            <a:r>
              <a:rPr lang="en-US" altLang="en-US" dirty="0"/>
              <a:t>Buyer ensures that all prospective vendors have a clear and common understanding of the technical and contractual requirements of the procurement.</a:t>
            </a:r>
          </a:p>
          <a:p>
            <a:r>
              <a:rPr lang="en-US" altLang="en-US" dirty="0"/>
              <a:t>Also known as vendor conferences, pre-bid conferences, pre-proposal conferences, and contractor conferences.</a:t>
            </a:r>
          </a:p>
          <a:p>
            <a:endParaRPr lang="en-US" altLang="en-US" dirty="0"/>
          </a:p>
          <a:p>
            <a:pPr marL="346075" indent="0">
              <a:buNone/>
            </a:pPr>
            <a:r>
              <a:rPr lang="en-US" b="1" dirty="0"/>
              <a:t>Example</a:t>
            </a:r>
            <a:r>
              <a:rPr lang="en-US" dirty="0"/>
              <a:t>: Hosting a Bidder Conference for the Wi-Fi network project.</a:t>
            </a:r>
          </a:p>
          <a:p>
            <a:pPr lvl="1"/>
            <a:r>
              <a:rPr lang="en-US" dirty="0"/>
              <a:t>Advertising for prospective vendors.</a:t>
            </a:r>
          </a:p>
          <a:p>
            <a:pPr lvl="1"/>
            <a:r>
              <a:rPr lang="en-US" dirty="0"/>
              <a:t>Listing the short-listed vendors among the respondents.</a:t>
            </a:r>
          </a:p>
          <a:p>
            <a:pPr lvl="1"/>
            <a:r>
              <a:rPr lang="en-US" dirty="0"/>
              <a:t>Holding a bidder conference.</a:t>
            </a:r>
          </a:p>
          <a:p>
            <a:pPr lvl="1"/>
            <a:r>
              <a:rPr lang="en-US" dirty="0"/>
              <a:t>Clarifying doubts regarding the procurement specifications.</a:t>
            </a:r>
          </a:p>
          <a:p>
            <a:pPr lvl="1"/>
            <a:r>
              <a:rPr lang="en-US" dirty="0"/>
              <a:t>Sending the updated procurement documents along with an RFP to each prospective vendor.</a:t>
            </a:r>
          </a:p>
        </p:txBody>
      </p:sp>
    </p:spTree>
    <p:extLst>
      <p:ext uri="{BB962C8B-B14F-4D97-AF65-F5344CB8AC3E}">
        <p14:creationId xmlns:p14="http://schemas.microsoft.com/office/powerpoint/2010/main" val="279618667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7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Guidelines for Obtaining Responses from Vendors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Gather and review all procurement documents for accuracy and completeness.</a:t>
            </a:r>
          </a:p>
          <a:p>
            <a:r>
              <a:rPr lang="en-US" dirty="0"/>
              <a:t>Obtain or develop a qualified vendors list.</a:t>
            </a:r>
          </a:p>
          <a:p>
            <a:r>
              <a:rPr lang="en-US" dirty="0"/>
              <a:t>Determine how and from whom you will request vendor responses.</a:t>
            </a:r>
          </a:p>
          <a:p>
            <a:r>
              <a:rPr lang="en-US" dirty="0"/>
              <a:t>Send the request for vendor responses to the identified prospective vendors.</a:t>
            </a:r>
          </a:p>
          <a:p>
            <a:r>
              <a:rPr lang="en-US" dirty="0"/>
              <a:t>If necessary, hold a bidder conference.</a:t>
            </a:r>
          </a:p>
          <a:p>
            <a:r>
              <a:rPr lang="en-US" dirty="0"/>
              <a:t>Respond to questions asked during the bidder conference. Be sure to respond in writing to each recipient of the RFP.</a:t>
            </a:r>
          </a:p>
        </p:txBody>
      </p:sp>
    </p:spTree>
    <p:extLst>
      <p:ext uri="{BB962C8B-B14F-4D97-AF65-F5344CB8AC3E}">
        <p14:creationId xmlns:p14="http://schemas.microsoft.com/office/powerpoint/2010/main" val="304303772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4C80BE59-3D42-450B-91DF-7BB7F84B9A9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Obtaining Responses from Vendors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4FA567F-877D-4AC4-A9FC-89DDB0C503C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75565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1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Vendor Proposals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221187" name="Rectangle 3"/>
          <p:cNvSpPr>
            <a:spLocks noGrp="1" noChangeArrowheads="1"/>
          </p:cNvSpPr>
          <p:nvPr>
            <p:ph idx="1"/>
          </p:nvPr>
        </p:nvSpPr>
        <p:spPr>
          <a:noFill/>
        </p:spPr>
        <p:txBody>
          <a:bodyPr>
            <a:normAutofit/>
          </a:bodyPr>
          <a:lstStyle/>
          <a:p>
            <a:r>
              <a:rPr lang="en-US" altLang="en-US" dirty="0"/>
              <a:t>Responses submitted by potential vendors that are prepared in accordance with the requirements stated in the procurement documents.</a:t>
            </a:r>
          </a:p>
          <a:p>
            <a:r>
              <a:rPr lang="en-US" altLang="en-US" dirty="0"/>
              <a:t>Demonstrate an understanding of the procurement need.</a:t>
            </a:r>
          </a:p>
          <a:p>
            <a:r>
              <a:rPr lang="en-US" altLang="en-US" dirty="0"/>
              <a:t>Describe the vendor’s ability to provide the service or product.</a:t>
            </a:r>
          </a:p>
          <a:p>
            <a:r>
              <a:rPr lang="en-US" altLang="en-US" dirty="0"/>
              <a:t>Describe the proposed methodology of providing the service.</a:t>
            </a:r>
          </a:p>
          <a:p>
            <a:r>
              <a:rPr lang="en-US" altLang="en-US" dirty="0"/>
              <a:t>Detail the price for delivering the desired goods or services.</a:t>
            </a:r>
          </a:p>
        </p:txBody>
      </p:sp>
    </p:spTree>
    <p:extLst>
      <p:ext uri="{BB962C8B-B14F-4D97-AF65-F5344CB8AC3E}">
        <p14:creationId xmlns:p14="http://schemas.microsoft.com/office/powerpoint/2010/main" val="120212313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Short-Listing (Screening)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 technique used to reduce the number of proposals received to enable further analysis. </a:t>
            </a:r>
          </a:p>
          <a:p>
            <a:r>
              <a:rPr lang="en-US" dirty="0"/>
              <a:t>During the process, buyer might use an abbreviated scoring system.</a:t>
            </a:r>
          </a:p>
          <a:p>
            <a:r>
              <a:rPr lang="en-US" dirty="0"/>
              <a:t>Internal discussions might also remove some proposals from further consideration.</a:t>
            </a:r>
          </a:p>
          <a:p>
            <a:endParaRPr lang="en-US" dirty="0"/>
          </a:p>
        </p:txBody>
      </p:sp>
      <p:grpSp>
        <p:nvGrpSpPr>
          <p:cNvPr id="11" name="Group 10"/>
          <p:cNvGrpSpPr/>
          <p:nvPr/>
        </p:nvGrpSpPr>
        <p:grpSpPr>
          <a:xfrm>
            <a:off x="3773631" y="3352798"/>
            <a:ext cx="1596738" cy="1524003"/>
            <a:chOff x="3688496" y="3352798"/>
            <a:chExt cx="1596738" cy="1524003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114800" y="3352798"/>
              <a:ext cx="1170434" cy="1524003"/>
            </a:xfrm>
            <a:prstGeom prst="rect">
              <a:avLst/>
            </a:prstGeom>
          </p:spPr>
        </p:pic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688496" y="4114800"/>
              <a:ext cx="1190625" cy="52387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45214266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2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Proposal Evaluation Techniques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222211" name="Rectangle 3"/>
          <p:cNvSpPr>
            <a:spLocks noGrp="1" noChangeArrowheads="1"/>
          </p:cNvSpPr>
          <p:nvPr>
            <p:ph idx="1"/>
          </p:nvPr>
        </p:nvSpPr>
        <p:spPr>
          <a:noFill/>
        </p:spPr>
        <p:txBody>
          <a:bodyPr/>
          <a:lstStyle/>
          <a:p>
            <a:r>
              <a:rPr lang="en-US" altLang="en-US" dirty="0"/>
              <a:t>Set of methods to evaluate, short-list, and select the vendor.</a:t>
            </a:r>
          </a:p>
          <a:p>
            <a:r>
              <a:rPr lang="en-US" altLang="en-US" dirty="0"/>
              <a:t>May suggest subjective or objective criteria or a combination of both.</a:t>
            </a:r>
          </a:p>
          <a:p>
            <a:r>
              <a:rPr lang="en-US" altLang="en-US" dirty="0"/>
              <a:t>Evaluation techniques include:</a:t>
            </a:r>
          </a:p>
          <a:p>
            <a:pPr lvl="1"/>
            <a:r>
              <a:rPr lang="en-US" altLang="en-US" dirty="0"/>
              <a:t>Weighting system</a:t>
            </a:r>
          </a:p>
          <a:p>
            <a:pPr lvl="1"/>
            <a:r>
              <a:rPr lang="en-US" altLang="en-US" dirty="0"/>
              <a:t>Short-listing (screening)</a:t>
            </a:r>
          </a:p>
          <a:p>
            <a:pPr lvl="1"/>
            <a:r>
              <a:rPr lang="en-US" altLang="en-US" dirty="0"/>
              <a:t>Independent estimating</a:t>
            </a:r>
          </a:p>
        </p:txBody>
      </p:sp>
    </p:spTree>
    <p:extLst>
      <p:ext uri="{BB962C8B-B14F-4D97-AF65-F5344CB8AC3E}">
        <p14:creationId xmlns:p14="http://schemas.microsoft.com/office/powerpoint/2010/main" val="1482651344"/>
      </p:ext>
    </p:extLst>
  </p:cSld>
  <p:clrMapOvr>
    <a:masterClrMapping/>
  </p:clrMapOvr>
</p:sld>
</file>

<file path=ppt/theme/theme1.xml><?xml version="1.0" encoding="utf-8"?>
<a:theme xmlns:a="http://schemas.openxmlformats.org/drawingml/2006/main" name="LO-CompTIA">
  <a:themeElements>
    <a:clrScheme name="CompTIA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ED1C24"/>
      </a:accent1>
      <a:accent2>
        <a:srgbClr val="F26C23"/>
      </a:accent2>
      <a:accent3>
        <a:srgbClr val="F5A81C"/>
      </a:accent3>
      <a:accent4>
        <a:srgbClr val="C1D32F"/>
      </a:accent4>
      <a:accent5>
        <a:srgbClr val="0090B9"/>
      </a:accent5>
      <a:accent6>
        <a:srgbClr val="B24EC3"/>
      </a:accent6>
      <a:hlink>
        <a:srgbClr val="009DDC"/>
      </a:hlink>
      <a:folHlink>
        <a:srgbClr val="009DDC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 w="28575" cap="flat" cmpd="sng" algn="ctr">
          <a:solidFill>
            <a:srgbClr val="FF0000"/>
          </a:solidFill>
          <a:prstDash val="solid"/>
        </a:ln>
        <a:effectLst/>
      </a:spPr>
      <a:bodyPr rtlCol="0" anchor="ctr"/>
      <a:lstStyle>
        <a:defPPr algn="ctr" defTabSz="914400">
          <a:defRPr sz="1100" b="1" kern="0" dirty="0" err="1" smtClean="0">
            <a:solidFill>
              <a:srgbClr val="FF0000"/>
            </a:solidFill>
            <a:latin typeface="Arial"/>
          </a:defRPr>
        </a:defPPr>
      </a:lstStyle>
    </a:spDef>
    <a:lnDef>
      <a:spPr>
        <a:ln w="19050">
          <a:solidFill>
            <a:schemeClr val="tx1"/>
          </a:solidFill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resentation1" id="{A7B58FB6-96A1-4839-BF62-68814BAFB378}" vid="{BBEF813D-8056-4871-BD8D-94183E3F058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273</TotalTime>
  <Words>1448</Words>
  <Application>Microsoft Office PowerPoint</Application>
  <PresentationFormat>On-screen Show (4:3)</PresentationFormat>
  <Paragraphs>199</Paragraphs>
  <Slides>22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7" baseType="lpstr">
      <vt:lpstr>Arial</vt:lpstr>
      <vt:lpstr>Calibri</vt:lpstr>
      <vt:lpstr>Myriad Pro</vt:lpstr>
      <vt:lpstr>Wingdings</vt:lpstr>
      <vt:lpstr>LO-CompTIA</vt:lpstr>
      <vt:lpstr>Executing the Procurement Plan</vt:lpstr>
      <vt:lpstr>Qualified Vendors</vt:lpstr>
      <vt:lpstr>The Qualified Vendors List</vt:lpstr>
      <vt:lpstr>Bidder Conferences</vt:lpstr>
      <vt:lpstr>Guidelines for Obtaining Responses from Vendors</vt:lpstr>
      <vt:lpstr>PowerPoint Presentation</vt:lpstr>
      <vt:lpstr>Vendor Proposals</vt:lpstr>
      <vt:lpstr>Short-Listing (Screening)</vt:lpstr>
      <vt:lpstr>Proposal Evaluation Techniques</vt:lpstr>
      <vt:lpstr>Independent Estimates</vt:lpstr>
      <vt:lpstr>Weighting Systems</vt:lpstr>
      <vt:lpstr>Procurement Negotiation Stages</vt:lpstr>
      <vt:lpstr>Types of Agreements</vt:lpstr>
      <vt:lpstr>Memorandum of Understanding</vt:lpstr>
      <vt:lpstr>SLA</vt:lpstr>
      <vt:lpstr>Contracts</vt:lpstr>
      <vt:lpstr>Contract Components</vt:lpstr>
      <vt:lpstr>Contract Types</vt:lpstr>
      <vt:lpstr>Procurement Contract</vt:lpstr>
      <vt:lpstr>Term Contracts vs. Completion Contracts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Preparing to Develop the Project Schedule</dc:title>
  <dc:creator>Laurie Perry</dc:creator>
  <cp:lastModifiedBy>Laurie Perry</cp:lastModifiedBy>
  <cp:revision>81</cp:revision>
  <dcterms:created xsi:type="dcterms:W3CDTF">2016-08-01T18:03:00Z</dcterms:created>
  <dcterms:modified xsi:type="dcterms:W3CDTF">2018-06-15T20:34:11Z</dcterms:modified>
</cp:coreProperties>
</file>