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16" r:id="rId1"/>
  </p:sldMasterIdLst>
  <p:notesMasterIdLst>
    <p:notesMasterId r:id="rId26"/>
  </p:notesMasterIdLst>
  <p:handoutMasterIdLst>
    <p:handoutMasterId r:id="rId27"/>
  </p:handoutMasterIdLst>
  <p:sldIdLst>
    <p:sldId id="261" r:id="rId2"/>
    <p:sldId id="262" r:id="rId3"/>
    <p:sldId id="263" r:id="rId4"/>
    <p:sldId id="265" r:id="rId5"/>
    <p:sldId id="291" r:id="rId6"/>
    <p:sldId id="267" r:id="rId7"/>
    <p:sldId id="270" r:id="rId8"/>
    <p:sldId id="271" r:id="rId9"/>
    <p:sldId id="272" r:id="rId10"/>
    <p:sldId id="282" r:id="rId11"/>
    <p:sldId id="290" r:id="rId12"/>
    <p:sldId id="292" r:id="rId13"/>
    <p:sldId id="285" r:id="rId14"/>
    <p:sldId id="274" r:id="rId15"/>
    <p:sldId id="275" r:id="rId16"/>
    <p:sldId id="276" r:id="rId17"/>
    <p:sldId id="277" r:id="rId18"/>
    <p:sldId id="278" r:id="rId19"/>
    <p:sldId id="284" r:id="rId20"/>
    <p:sldId id="280" r:id="rId21"/>
    <p:sldId id="281" r:id="rId22"/>
    <p:sldId id="289" r:id="rId23"/>
    <p:sldId id="293" r:id="rId24"/>
    <p:sldId id="260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C4C4"/>
    <a:srgbClr val="898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233" autoAdjust="0"/>
    <p:restoredTop sz="98168" autoAdjust="0"/>
  </p:normalViewPr>
  <p:slideViewPr>
    <p:cSldViewPr>
      <p:cViewPr varScale="1">
        <p:scale>
          <a:sx n="111" d="100"/>
          <a:sy n="111" d="100"/>
        </p:scale>
        <p:origin x="1788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F75AEF-6AF8-074D-A4DB-F71FD6F9C37D}" type="datetimeFigureOut">
              <a:rPr lang="en-US" smtClean="0"/>
              <a:t>6/15/2018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5D9A6D-5233-6641-90BA-8328590F05D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546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AAE85D-3A3F-7B46-A18E-DF160D9D2CC7}" type="datetimeFigureOut">
              <a:rPr lang="en-US" smtClean="0"/>
              <a:t>6/15/2018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DDA35F-9E58-5D40-92C1-D8C7631003B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3101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C71FFAD-EB9B-4E2A-8804-316338F15F6F}" type="slidenum">
              <a:rPr lang="en-US" altLang="en-US"/>
              <a:pPr/>
              <a:t>21</a:t>
            </a:fld>
            <a:endParaRPr lang="en-US" altLang="en-US" dirty="0"/>
          </a:p>
        </p:txBody>
      </p:sp>
      <p:sp>
        <p:nvSpPr>
          <p:cNvPr id="165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5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61941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C71FFAD-EB9B-4E2A-8804-316338F15F6F}" type="slidenum">
              <a:rPr lang="en-US" altLang="en-US"/>
              <a:pPr/>
              <a:t>22</a:t>
            </a:fld>
            <a:endParaRPr lang="en-US" altLang="en-US" dirty="0"/>
          </a:p>
        </p:txBody>
      </p:sp>
      <p:sp>
        <p:nvSpPr>
          <p:cNvPr id="165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5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38640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wmf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wm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w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D5080FB-8FD2-EC47-AE1E-22BA02AD3A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562600"/>
            <a:ext cx="9144000" cy="911867"/>
          </a:xfrm>
          <a:prstGeom prst="rect">
            <a:avLst/>
          </a:prstGeom>
        </p:spPr>
      </p:pic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4" y="100269"/>
            <a:ext cx="8455567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Course/Lesson outline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2E793E8-1E1B-7342-97FF-3EBEB6CE2F97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C6A4ED92-FF5D-D14E-9468-3074E27957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 descr="CompTIA_logo.wmf">
            <a:extLst>
              <a:ext uri="{FF2B5EF4-FFF2-40B4-BE49-F238E27FC236}">
                <a16:creationId xmlns:a16="http://schemas.microsoft.com/office/drawing/2014/main" id="{BD197A0F-7427-A948-B614-39E4BA4877A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F10937EE-1C4A-CD4A-8D8B-58C6219952E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1307130"/>
            <a:ext cx="8460152" cy="39867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613E4B2-2BD5-AC4A-9760-35A741A1BB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5562600"/>
            <a:ext cx="9144000" cy="911867"/>
          </a:xfrm>
          <a:prstGeom prst="rect">
            <a:avLst/>
          </a:prstGeom>
        </p:spPr>
      </p:pic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1E91EB81-15D4-6C4E-906C-026E3331E31F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3" name="Picture 12" descr="CompTIA_logo.wmf">
            <a:extLst>
              <a:ext uri="{FF2B5EF4-FFF2-40B4-BE49-F238E27FC236}">
                <a16:creationId xmlns:a16="http://schemas.microsoft.com/office/drawing/2014/main" id="{DE0F94FA-9FD6-BD4B-8342-4474096BF13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27060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i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E0098A6-2D77-744B-BEA2-1797ABD1AE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9739" y="4706858"/>
            <a:ext cx="2787042" cy="1526660"/>
          </a:xfrm>
          <a:prstGeom prst="rect">
            <a:avLst/>
          </a:prstGeom>
        </p:spPr>
      </p:pic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3732324-F386-A84B-A341-691AB7D65C3E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F9B869A-1F05-B84C-AA9E-6A7FD25F6D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 descr="CompTIA_logo.wmf">
            <a:extLst>
              <a:ext uri="{FF2B5EF4-FFF2-40B4-BE49-F238E27FC236}">
                <a16:creationId xmlns:a16="http://schemas.microsoft.com/office/drawing/2014/main" id="{C9B010B1-B5B2-B34D-9253-4A08FD10CE4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E126EC4-13CC-5047-ACF1-7FCEABFB0D5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1307130"/>
            <a:ext cx="8460152" cy="49354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0E3317B-B5BE-A04B-A739-CDFD7B0E698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019739" y="4706858"/>
            <a:ext cx="2787042" cy="1526660"/>
          </a:xfrm>
          <a:prstGeom prst="rect">
            <a:avLst/>
          </a:prstGeom>
        </p:spPr>
      </p:pic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3BD66C0E-7688-A843-B6D3-DD695A49F5F0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4" name="Picture 13" descr="CompTIA_logo.wmf">
            <a:extLst>
              <a:ext uri="{FF2B5EF4-FFF2-40B4-BE49-F238E27FC236}">
                <a16:creationId xmlns:a16="http://schemas.microsoft.com/office/drawing/2014/main" id="{84F087AB-5679-9F47-8D83-DA4480F0965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614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i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E570D268-3262-E649-8ED0-B509455ADD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5977" y="2558371"/>
            <a:ext cx="3543171" cy="194084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3804EA5-17AD-354B-90BB-56A1A9BBD3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019800"/>
            <a:ext cx="9144000" cy="455934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1500" y="4512820"/>
            <a:ext cx="8001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ED1C24"/>
                </a:solidFill>
                <a:latin typeface="Myriad Pro"/>
              </a:rPr>
              <a:t>Activity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84C09B-F43A-F747-800F-F1DE1DE87130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8DC713EE-FFB3-8147-9995-551A638CBF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 descr="CompTIA_logo.wmf">
            <a:extLst>
              <a:ext uri="{FF2B5EF4-FFF2-40B4-BE49-F238E27FC236}">
                <a16:creationId xmlns:a16="http://schemas.microsoft.com/office/drawing/2014/main" id="{F3226BDE-BB82-2B4F-9E02-7A935D49940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A805EBD-D1C9-ED40-B648-B71284B99FC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795977" y="2558371"/>
            <a:ext cx="3543171" cy="194084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E472390-70FA-EF46-BC95-2AB6BD804B4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019800"/>
            <a:ext cx="9144000" cy="45593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4B95CE2-0E56-964F-91A3-2CA6C7BDB8FE}"/>
              </a:ext>
            </a:extLst>
          </p:cNvPr>
          <p:cNvSpPr txBox="1"/>
          <p:nvPr userDrawn="1"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ED1C24"/>
                </a:solidFill>
                <a:latin typeface="Myriad Pro"/>
              </a:rPr>
              <a:t>Activity</a:t>
            </a: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66796B26-50FE-964E-BDF1-55497A90A5B1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6" name="Picture 15" descr="CompTIA_logo.wmf">
            <a:extLst>
              <a:ext uri="{FF2B5EF4-FFF2-40B4-BE49-F238E27FC236}">
                <a16:creationId xmlns:a16="http://schemas.microsoft.com/office/drawing/2014/main" id="{44C8ADE3-74D2-FD4B-AE52-234AF51EDE4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87967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0B532A39-38A8-2A46-94DF-A7FED7B65D5B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3E0E152-89EE-D041-8208-22B1448FC3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 descr="CompTIA_logo.wmf">
            <a:extLst>
              <a:ext uri="{FF2B5EF4-FFF2-40B4-BE49-F238E27FC236}">
                <a16:creationId xmlns:a16="http://schemas.microsoft.com/office/drawing/2014/main" id="{8AD0C525-E0AA-D043-9A4F-20A37143C13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6C4CE73-292D-864E-946B-105C9D6245A7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2B1806A1-212D-4F48-8372-01F8EEDF80C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3104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80D2D20-7D04-A84B-8F1E-A62C3D4B33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3886" y="4650751"/>
            <a:ext cx="4280114" cy="223475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39B97F-4B6B-4623-8514-D7FD629FE24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1925" y="1302039"/>
            <a:ext cx="8460150" cy="4525963"/>
          </a:xfrm>
        </p:spPr>
        <p:txBody>
          <a:bodyPr/>
          <a:lstStyle>
            <a:lvl1pPr>
              <a:spcAft>
                <a:spcPts val="2400"/>
              </a:spcAft>
              <a:buFont typeface="+mj-lt"/>
              <a:buAutoNum type="arabicPeriod"/>
              <a:defRPr sz="2000"/>
            </a:lvl1pPr>
            <a:lvl2pPr marL="800100" indent="-342900">
              <a:buFont typeface="+mj-lt"/>
              <a:buAutoNum type="arabicPeriod"/>
              <a:defRPr/>
            </a:lvl2pPr>
            <a:lvl3pPr marL="1257300" indent="-342900">
              <a:buFont typeface="+mj-lt"/>
              <a:buAutoNum type="arabicPeriod"/>
              <a:defRPr/>
            </a:lvl3pPr>
            <a:lvl4pPr marL="1828800" indent="-457200">
              <a:buFont typeface="+mj-lt"/>
              <a:buAutoNum type="arabicPeriod"/>
              <a:defRPr/>
            </a:lvl4pPr>
            <a:lvl5pPr marL="2286000" indent="-457200">
              <a:buFont typeface="+mj-lt"/>
              <a:buAutoNum type="arabicPeriod"/>
              <a:defRPr/>
            </a:lvl5pPr>
          </a:lstStyle>
          <a:p>
            <a:pPr lvl="0"/>
            <a:r>
              <a:rPr lang="en-US" dirty="0"/>
              <a:t>Insert Question #1</a:t>
            </a:r>
          </a:p>
          <a:p>
            <a:pPr lvl="0"/>
            <a:r>
              <a:rPr lang="en-US" dirty="0"/>
              <a:t>Insert Question #2</a:t>
            </a:r>
          </a:p>
          <a:p>
            <a:pPr lvl="0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A4E754-7F02-4770-8121-961E43A23B05}"/>
              </a:ext>
            </a:extLst>
          </p:cNvPr>
          <p:cNvSpPr txBox="1"/>
          <p:nvPr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ED1C24"/>
                </a:solidFill>
                <a:latin typeface="Myriad Pro"/>
              </a:rPr>
              <a:t>Reflective Questions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600C4-2AD2-7847-84E5-43FA5600D6B7}"/>
              </a:ext>
            </a:extLst>
          </p:cNvPr>
          <p:cNvSpPr txBox="1">
            <a:spLocks/>
          </p:cNvSpPr>
          <p:nvPr/>
        </p:nvSpPr>
        <p:spPr>
          <a:xfrm>
            <a:off x="-142773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D05D1602-5677-9748-8EB7-690AE5C764A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E5CC41E3-297F-AB42-B4CD-9E84AFB27E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14B55CF-0AC8-F44B-B653-F150FF1790B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863886" y="4650751"/>
            <a:ext cx="4280114" cy="223475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0A7918C-164F-B149-AB86-72DB69D2A3B2}"/>
              </a:ext>
            </a:extLst>
          </p:cNvPr>
          <p:cNvSpPr txBox="1"/>
          <p:nvPr userDrawn="1"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ED1C24"/>
                </a:solidFill>
                <a:latin typeface="Myriad Pro"/>
              </a:rPr>
              <a:t>Reflective Questions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586F2E5-0334-354B-B89D-4AB002DEDE7D}"/>
              </a:ext>
            </a:extLst>
          </p:cNvPr>
          <p:cNvSpPr txBox="1">
            <a:spLocks/>
          </p:cNvSpPr>
          <p:nvPr userDrawn="1"/>
        </p:nvSpPr>
        <p:spPr>
          <a:xfrm>
            <a:off x="-142773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3" name="Picture 12" descr="CompTIA_logo.wmf">
            <a:extLst>
              <a:ext uri="{FF2B5EF4-FFF2-40B4-BE49-F238E27FC236}">
                <a16:creationId xmlns:a16="http://schemas.microsoft.com/office/drawing/2014/main" id="{4C229D86-E06B-944F-9146-3ECC4F861C7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76766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55964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E3403EC-28B3-2848-96B2-0EB19ACC0D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D192D95-7954-EB43-B134-73EFED82A978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6" name="Picture 5" descr="CompTIA_logo.wmf">
            <a:extLst>
              <a:ext uri="{FF2B5EF4-FFF2-40B4-BE49-F238E27FC236}">
                <a16:creationId xmlns:a16="http://schemas.microsoft.com/office/drawing/2014/main" id="{A5E00F74-DFB6-5747-A443-5C8043C0D0A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2C8619B-ABA7-9E4F-B58C-FB93FBBAE26E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85A1ECAF-E67B-BD40-8347-938E4A265BD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76007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5D94452-C962-A343-85AC-E3B4874697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226F9D-6293-B945-9CB4-7274CE8670A6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7" name="Picture 6" descr="CompTIA_logo.wmf">
            <a:extLst>
              <a:ext uri="{FF2B5EF4-FFF2-40B4-BE49-F238E27FC236}">
                <a16:creationId xmlns:a16="http://schemas.microsoft.com/office/drawing/2014/main" id="{5BC35EB9-AE3D-F844-B567-C30181A259A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4B562509-8DD4-B040-BAA1-847388CA5A29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9" name="Picture 8" descr="CompTIA_logo.wmf">
            <a:extLst>
              <a:ext uri="{FF2B5EF4-FFF2-40B4-BE49-F238E27FC236}">
                <a16:creationId xmlns:a16="http://schemas.microsoft.com/office/drawing/2014/main" id="{CA492B9C-AD18-BE4F-B657-8D0B016CCAE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40884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65A5C3B-129C-D748-B860-AFF7226C86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F1D68FB8-E621-1848-9493-C38F1D7EBE28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9" name="Picture 8" descr="CompTIA_logo.wmf">
            <a:extLst>
              <a:ext uri="{FF2B5EF4-FFF2-40B4-BE49-F238E27FC236}">
                <a16:creationId xmlns:a16="http://schemas.microsoft.com/office/drawing/2014/main" id="{8A26767D-02C0-DB4B-B626-CC393489FDB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1BF3E0B5-A574-134C-87FB-6E5173F1C281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1" name="Picture 10" descr="CompTIA_logo.wmf">
            <a:extLst>
              <a:ext uri="{FF2B5EF4-FFF2-40B4-BE49-F238E27FC236}">
                <a16:creationId xmlns:a16="http://schemas.microsoft.com/office/drawing/2014/main" id="{7095C11E-CE69-C54D-8CF7-EF632990CF6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08253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39972" y="107462"/>
            <a:ext cx="7797800" cy="820616"/>
          </a:xfrm>
        </p:spPr>
        <p:txBody>
          <a:bodyPr anchor="ctr" anchorCtr="0">
            <a:noAutofit/>
          </a:bodyPr>
          <a:lstStyle>
            <a:lvl1pPr algn="l">
              <a:defRPr sz="2400" b="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35100"/>
            <a:ext cx="5111750" cy="4691063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C1949C1-B925-B544-AA5E-2B852777C1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377139-E7E4-3D4D-86BD-7F66AB957479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7" name="Picture 6" descr="CompTIA_logo.wmf">
            <a:extLst>
              <a:ext uri="{FF2B5EF4-FFF2-40B4-BE49-F238E27FC236}">
                <a16:creationId xmlns:a16="http://schemas.microsoft.com/office/drawing/2014/main" id="{6287B5D2-F50B-4B4A-97B7-4366895CE3D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01AFCA2-7B2C-D04D-B92F-7ABDB260D66B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9" name="Picture 8" descr="CompTIA_logo.wmf">
            <a:extLst>
              <a:ext uri="{FF2B5EF4-FFF2-40B4-BE49-F238E27FC236}">
                <a16:creationId xmlns:a16="http://schemas.microsoft.com/office/drawing/2014/main" id="{3EB5ADD5-9DAD-A245-9BC3-F55EB59A5FE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234771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56904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113691"/>
            <a:ext cx="5486400" cy="3770187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523642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A43D6327-F44D-AF41-80D9-C8F881FE6F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F11E4D-3647-2042-8AA9-4ADEF03A889D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7" name="Picture 6" descr="CompTIA_logo.wmf">
            <a:extLst>
              <a:ext uri="{FF2B5EF4-FFF2-40B4-BE49-F238E27FC236}">
                <a16:creationId xmlns:a16="http://schemas.microsoft.com/office/drawing/2014/main" id="{185A290C-FEA7-DD4D-B023-03EEE45323A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9A9F206-B24D-B24A-B13B-F28A201E4302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9" name="Picture 8" descr="CompTIA_logo.wmf">
            <a:extLst>
              <a:ext uri="{FF2B5EF4-FFF2-40B4-BE49-F238E27FC236}">
                <a16:creationId xmlns:a16="http://schemas.microsoft.com/office/drawing/2014/main" id="{EDB0EF6B-D89E-8D4F-91E5-376B84DABC5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62141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4" y="100269"/>
            <a:ext cx="8455567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AD1568E5-94C1-AF4C-A4BA-19730F022926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CD95E9CC-440B-FB49-9F80-F9E9877D32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4" name="Picture 13" descr="CompTIA_logo.wmf">
            <a:extLst>
              <a:ext uri="{FF2B5EF4-FFF2-40B4-BE49-F238E27FC236}">
                <a16:creationId xmlns:a16="http://schemas.microsoft.com/office/drawing/2014/main" id="{227351FB-26ED-744C-9960-ADFBB6AC8F8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C6F783-9286-1544-850A-F82A0510B4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1307130"/>
            <a:ext cx="8460152" cy="47567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1B526C4-AE81-584A-B2CE-1F568667FCCD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9" name="Picture 8" descr="CompTIA_logo.wmf">
            <a:extLst>
              <a:ext uri="{FF2B5EF4-FFF2-40B4-BE49-F238E27FC236}">
                <a16:creationId xmlns:a16="http://schemas.microsoft.com/office/drawing/2014/main" id="{CB352D7C-F460-B04F-8328-C46763E0251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91328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DB01C9F3-3BDB-EE4F-8A30-9A2C41287F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BFBB5713-2AA6-6A44-B019-28FDF5A1CE78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6" name="Picture 5" descr="CompTIA_logo.wmf">
            <a:extLst>
              <a:ext uri="{FF2B5EF4-FFF2-40B4-BE49-F238E27FC236}">
                <a16:creationId xmlns:a16="http://schemas.microsoft.com/office/drawing/2014/main" id="{A20740D6-9582-A64B-91EA-D7869CA8427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831D636-F5EF-3D4E-B641-BA6E8152F5B0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CFA164C6-E479-F546-952C-4778C3367F5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768123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6629400" y="1211385"/>
            <a:ext cx="2057400" cy="4914778"/>
          </a:xfrm>
        </p:spPr>
        <p:txBody>
          <a:bodyPr vert="eaVert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11385"/>
            <a:ext cx="6019800" cy="491477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3BDB5AB-F661-7543-882F-AF797D8A21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A8B1C3BD-5CFC-B54B-B06A-247C2168BA59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6" name="Picture 5" descr="CompTIA_logo.wmf">
            <a:extLst>
              <a:ext uri="{FF2B5EF4-FFF2-40B4-BE49-F238E27FC236}">
                <a16:creationId xmlns:a16="http://schemas.microsoft.com/office/drawing/2014/main" id="{B573120E-642E-0643-A38B-2986D9C3FE4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3435D30-2493-AD4A-852F-CD16F90B7ECD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2A3D09E6-28D2-C949-8CA1-E65C24F10AE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06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No Image or Ic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>
            <a:extLst>
              <a:ext uri="{FF2B5EF4-FFF2-40B4-BE49-F238E27FC236}">
                <a16:creationId xmlns:a16="http://schemas.microsoft.com/office/drawing/2014/main" id="{30CCA813-A45D-6146-9976-2BE31C6379AB}"/>
              </a:ext>
            </a:extLst>
          </p:cNvPr>
          <p:cNvSpPr/>
          <p:nvPr userDrawn="1"/>
        </p:nvSpPr>
        <p:spPr>
          <a:xfrm>
            <a:off x="457200" y="685800"/>
            <a:ext cx="8229600" cy="4191000"/>
          </a:xfrm>
          <a:prstGeom prst="round2DiagRect">
            <a:avLst>
              <a:gd name="adj1" fmla="val 0"/>
              <a:gd name="adj2" fmla="val 11792"/>
            </a:avLst>
          </a:prstGeom>
          <a:solidFill>
            <a:srgbClr val="ED1C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 Diagonal Corner Rectangle 5">
            <a:extLst>
              <a:ext uri="{FF2B5EF4-FFF2-40B4-BE49-F238E27FC236}">
                <a16:creationId xmlns:a16="http://schemas.microsoft.com/office/drawing/2014/main" id="{09A665B6-64B8-0448-AB5E-CB8DC2B74C1C}"/>
              </a:ext>
            </a:extLst>
          </p:cNvPr>
          <p:cNvSpPr/>
          <p:nvPr/>
        </p:nvSpPr>
        <p:spPr>
          <a:xfrm>
            <a:off x="457200" y="685800"/>
            <a:ext cx="8229600" cy="4191000"/>
          </a:xfrm>
          <a:prstGeom prst="round2DiagRect">
            <a:avLst>
              <a:gd name="adj1" fmla="val 0"/>
              <a:gd name="adj2" fmla="val 11792"/>
            </a:avLst>
          </a:prstGeom>
          <a:solidFill>
            <a:srgbClr val="ED1C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8F27D27D-3DD6-3947-AC24-EC67909592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0366" y="2057400"/>
            <a:ext cx="7981244" cy="1100674"/>
          </a:xfrm>
        </p:spPr>
        <p:txBody>
          <a:bodyPr lIns="0" rIns="0" anchor="b">
            <a:noAutofit/>
          </a:bodyPr>
          <a:lstStyle>
            <a:lvl1pPr algn="l">
              <a:defRPr sz="3600" b="1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86485109-D412-DB42-94AA-0DC656F064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0366" y="3165129"/>
            <a:ext cx="6207634" cy="489656"/>
          </a:xfrm>
        </p:spPr>
        <p:txBody>
          <a:bodyPr lIns="0" rIns="0">
            <a:noAutofit/>
          </a:bodyPr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2" name="Picture 11" descr="CompTIA_logo.wmf">
            <a:extLst>
              <a:ext uri="{FF2B5EF4-FFF2-40B4-BE49-F238E27FC236}">
                <a16:creationId xmlns:a16="http://schemas.microsoft.com/office/drawing/2014/main" id="{915B22A6-28AA-3242-955A-6B4EC92D5E4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7111" y="5943600"/>
            <a:ext cx="1684782" cy="360426"/>
          </a:xfrm>
          <a:prstGeom prst="rect">
            <a:avLst/>
          </a:prstGeom>
        </p:spPr>
      </p:pic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FF8DE52F-7C95-5541-BC7F-2F14FF21E09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7111" y="5943600"/>
            <a:ext cx="1684782" cy="360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2913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277F104-82BA-8F4D-B222-EB78A7C4C4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019800"/>
            <a:ext cx="9144000" cy="455934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8455566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FBE5EB6-65FE-0E48-9452-A19FC7E53C3D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99B5762-231E-5D48-BE77-49FAD4EC5C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97B308B2-AF5D-1141-ACEE-FE0C77648C2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DE834EAB-3654-8444-AD99-93CDAC63F3F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1307130"/>
            <a:ext cx="8460152" cy="44295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6340735-0E87-CC46-93D6-0D60E117476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019800"/>
            <a:ext cx="9144000" cy="455934"/>
          </a:xfrm>
          <a:prstGeom prst="rect">
            <a:avLst/>
          </a:prstGeom>
        </p:spPr>
      </p:pic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512107F-3B03-A142-ADD0-8B76AD59B4BD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3" name="Picture 12" descr="CompTIA_logo.wmf">
            <a:extLst>
              <a:ext uri="{FF2B5EF4-FFF2-40B4-BE49-F238E27FC236}">
                <a16:creationId xmlns:a16="http://schemas.microsoft.com/office/drawing/2014/main" id="{E87DE8F0-CB9B-2840-A524-8BE08473D7C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5011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E4A605F-8B15-FB46-9F61-470E09EB87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2784" y="4243143"/>
            <a:ext cx="2871216" cy="2614857"/>
          </a:xfrm>
          <a:prstGeom prst="rect">
            <a:avLst/>
          </a:prstGeom>
        </p:spPr>
      </p:pic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8455566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57115EB-6EB9-AD43-BF51-6238C42B69E2}"/>
              </a:ext>
            </a:extLst>
          </p:cNvPr>
          <p:cNvSpPr txBox="1">
            <a:spLocks/>
          </p:cNvSpPr>
          <p:nvPr/>
        </p:nvSpPr>
        <p:spPr>
          <a:xfrm>
            <a:off x="81975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AD0C0EF-7038-634B-8024-2C277C80B0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8C0E01C7-55F8-CB46-A3D0-2C065754C78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EACD82ED-3ACE-6B4E-AED2-34697AE09C3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1307130"/>
            <a:ext cx="8460152" cy="47856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26213E4-182A-0540-9FE5-9CF8760814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272784" y="4243143"/>
            <a:ext cx="2871216" cy="2614857"/>
          </a:xfrm>
          <a:prstGeom prst="rect">
            <a:avLst/>
          </a:prstGeom>
        </p:spPr>
      </p:pic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51552687-032D-C34A-A602-AD4C6BD9AA47}"/>
              </a:ext>
            </a:extLst>
          </p:cNvPr>
          <p:cNvSpPr txBox="1">
            <a:spLocks/>
          </p:cNvSpPr>
          <p:nvPr userDrawn="1"/>
        </p:nvSpPr>
        <p:spPr>
          <a:xfrm>
            <a:off x="81975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2" name="Picture 11" descr="CompTIA_logo.wmf">
            <a:extLst>
              <a:ext uri="{FF2B5EF4-FFF2-40B4-BE49-F238E27FC236}">
                <a16:creationId xmlns:a16="http://schemas.microsoft.com/office/drawing/2014/main" id="{8484E9A4-2002-AD4A-890B-49D02F7DADD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1826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lossary Term Defin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8455566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pic>
        <p:nvPicPr>
          <p:cNvPr id="10" name="Picture 100" descr="book">
            <a:extLst>
              <a:ext uri="{FF2B5EF4-FFF2-40B4-BE49-F238E27FC236}">
                <a16:creationId xmlns:a16="http://schemas.microsoft.com/office/drawing/2014/main" id="{C97CB2FE-FA07-47EC-B391-E0375C6755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77137"/>
            <a:ext cx="1038673" cy="90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52600" y="1259979"/>
            <a:ext cx="7054516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b="0" kern="1200" dirty="0" smtClean="0">
                <a:solidFill>
                  <a:srgbClr val="ED1C24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4186BA-5094-1448-BB57-AB5B0FEA3A02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57DCA484-9C40-334C-AD13-25B14530D4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 descr="CompTIA_logo.wmf">
            <a:extLst>
              <a:ext uri="{FF2B5EF4-FFF2-40B4-BE49-F238E27FC236}">
                <a16:creationId xmlns:a16="http://schemas.microsoft.com/office/drawing/2014/main" id="{8F2FA5A5-E3E2-9C44-BD0B-89DF91D8C82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1C8B6186-7A8B-DC46-9466-DB72DE79C1A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2300438"/>
            <a:ext cx="8460152" cy="39421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9" name="Picture 100" descr="book">
            <a:extLst>
              <a:ext uri="{FF2B5EF4-FFF2-40B4-BE49-F238E27FC236}">
                <a16:creationId xmlns:a16="http://schemas.microsoft.com/office/drawing/2014/main" id="{DB3E63F8-33D9-BE4A-A84B-93A628628D2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77137"/>
            <a:ext cx="1038673" cy="90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DE0D9F7C-5F59-8245-A8F1-AA6DAEAA23ED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6" name="Picture 15" descr="CompTIA_logo.wmf">
            <a:extLst>
              <a:ext uri="{FF2B5EF4-FFF2-40B4-BE49-F238E27FC236}">
                <a16:creationId xmlns:a16="http://schemas.microsoft.com/office/drawing/2014/main" id="{917D1463-228E-DC42-AA44-5A425CE67B5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5332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lossary Term Definition with 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pic>
        <p:nvPicPr>
          <p:cNvPr id="10" name="Picture 100" descr="book">
            <a:extLst>
              <a:ext uri="{FF2B5EF4-FFF2-40B4-BE49-F238E27FC236}">
                <a16:creationId xmlns:a16="http://schemas.microsoft.com/office/drawing/2014/main" id="{C97CB2FE-FA07-47EC-B391-E0375C6755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77137"/>
            <a:ext cx="1038673" cy="90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52600" y="1259979"/>
            <a:ext cx="6934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ED1C24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2053552-69A8-BD48-8CA2-F433F3BDBF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2784" y="4243143"/>
            <a:ext cx="2871216" cy="2614857"/>
          </a:xfrm>
          <a:prstGeom prst="rect">
            <a:avLst/>
          </a:prstGeom>
        </p:spPr>
      </p:pic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BBD1DE29-ADE7-384D-809A-A52F9DD45FFD}"/>
              </a:ext>
            </a:extLst>
          </p:cNvPr>
          <p:cNvSpPr txBox="1">
            <a:spLocks/>
          </p:cNvSpPr>
          <p:nvPr/>
        </p:nvSpPr>
        <p:spPr>
          <a:xfrm>
            <a:off x="81975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2E180A83-A907-544F-B0AF-DAD9FC2DF7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 descr="CompTIA_logo.wmf">
            <a:extLst>
              <a:ext uri="{FF2B5EF4-FFF2-40B4-BE49-F238E27FC236}">
                <a16:creationId xmlns:a16="http://schemas.microsoft.com/office/drawing/2014/main" id="{966438BD-F346-2049-BD71-86C1F78B255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8B707612-480C-B144-82D3-40F98F576EE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2261936"/>
            <a:ext cx="8460152" cy="39806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12" name="Picture 100" descr="book">
            <a:extLst>
              <a:ext uri="{FF2B5EF4-FFF2-40B4-BE49-F238E27FC236}">
                <a16:creationId xmlns:a16="http://schemas.microsoft.com/office/drawing/2014/main" id="{9D5CEE60-2C88-9E49-B28B-58454BEF351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77137"/>
            <a:ext cx="1038673" cy="90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226F1A9-2B9D-584B-8245-44EA0A3A2E5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272784" y="4243143"/>
            <a:ext cx="2871216" cy="2614857"/>
          </a:xfrm>
          <a:prstGeom prst="rect">
            <a:avLst/>
          </a:prstGeom>
        </p:spPr>
      </p:pic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FDF18D2F-C485-F946-A6AD-6D9AB08D0C01}"/>
              </a:ext>
            </a:extLst>
          </p:cNvPr>
          <p:cNvSpPr txBox="1">
            <a:spLocks/>
          </p:cNvSpPr>
          <p:nvPr userDrawn="1"/>
        </p:nvSpPr>
        <p:spPr>
          <a:xfrm>
            <a:off x="81975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9" name="Picture 18" descr="CompTIA_logo.wmf">
            <a:extLst>
              <a:ext uri="{FF2B5EF4-FFF2-40B4-BE49-F238E27FC236}">
                <a16:creationId xmlns:a16="http://schemas.microsoft.com/office/drawing/2014/main" id="{E78EE45E-3A6B-D748-A160-F51D43377328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0914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a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C41D967-990F-E944-A75C-DDD8D816EE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8654" y="4716892"/>
            <a:ext cx="2426148" cy="1508760"/>
          </a:xfrm>
          <a:prstGeom prst="rect">
            <a:avLst/>
          </a:prstGeom>
        </p:spPr>
      </p:pic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5727794-1D8F-EE4B-86CA-492FD31C8844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02E05C79-1716-3D41-94C9-03C7F4E93A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 descr="CompTIA_logo.wmf">
            <a:extLst>
              <a:ext uri="{FF2B5EF4-FFF2-40B4-BE49-F238E27FC236}">
                <a16:creationId xmlns:a16="http://schemas.microsoft.com/office/drawing/2014/main" id="{A7A7784F-0CF1-6447-8E21-F2091A64AB5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62593A58-0959-CB4D-8C6B-BF10FB4E9B2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1307130"/>
            <a:ext cx="8460152" cy="49354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A9384BF-4DD5-0241-9855-AF2027C9E58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78654" y="4716892"/>
            <a:ext cx="2426148" cy="1508760"/>
          </a:xfrm>
          <a:prstGeom prst="rect">
            <a:avLst/>
          </a:prstGeom>
        </p:spPr>
      </p:pic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A5691A58-3DA6-9C42-9DEE-56D4A55368C9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4" name="Picture 13" descr="CompTIA_logo.wmf">
            <a:extLst>
              <a:ext uri="{FF2B5EF4-FFF2-40B4-BE49-F238E27FC236}">
                <a16:creationId xmlns:a16="http://schemas.microsoft.com/office/drawing/2014/main" id="{06248EB9-11AC-804B-A135-4EFD54359A2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3480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a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3B6DABA9-2B0D-064E-BEB6-5D5E546F3A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2600" y="2565400"/>
            <a:ext cx="3101607" cy="192881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0E79872-6410-E14A-8678-93C3DB8897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019800"/>
            <a:ext cx="9144000" cy="455934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1500" y="4512820"/>
            <a:ext cx="8001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ED1C24"/>
                </a:solidFill>
                <a:latin typeface="Myriad Pro"/>
              </a:rPr>
              <a:t>Activity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28AF2C-F141-0F46-BA28-178577A16F7B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6BA17A01-17DB-2540-9CD7-DEA1D2C76B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 descr="CompTIA_logo.wmf">
            <a:extLst>
              <a:ext uri="{FF2B5EF4-FFF2-40B4-BE49-F238E27FC236}">
                <a16:creationId xmlns:a16="http://schemas.microsoft.com/office/drawing/2014/main" id="{479FADE8-B2CC-4340-89CD-7751242F449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A1E55E5-96BD-EA4D-B74C-B45EA2344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22600" y="2565400"/>
            <a:ext cx="3101607" cy="192881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F141D98-3766-574F-B382-B3B62F9F068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019800"/>
            <a:ext cx="9144000" cy="45593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A7E3B64-90B7-7849-9847-8B6319B6F077}"/>
              </a:ext>
            </a:extLst>
          </p:cNvPr>
          <p:cNvSpPr txBox="1"/>
          <p:nvPr userDrawn="1"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ED1C24"/>
                </a:solidFill>
                <a:latin typeface="Myriad Pro"/>
              </a:rPr>
              <a:t>Activity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AE8DCE48-C8A9-6944-B701-A58A7D7F70BB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7" name="Picture 16" descr="CompTIA_logo.wmf">
            <a:extLst>
              <a:ext uri="{FF2B5EF4-FFF2-40B4-BE49-F238E27FC236}">
                <a16:creationId xmlns:a16="http://schemas.microsoft.com/office/drawing/2014/main" id="{DAF65D91-8240-174E-9C5B-36131D70EDE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9252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1924" y="100269"/>
            <a:ext cx="8455567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1924" y="1307130"/>
            <a:ext cx="8460152" cy="49354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265741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  <p:sldLayoutId id="2147483828" r:id="rId12"/>
    <p:sldLayoutId id="2147483829" r:id="rId13"/>
    <p:sldLayoutId id="2147483830" r:id="rId14"/>
    <p:sldLayoutId id="2147483831" r:id="rId15"/>
    <p:sldLayoutId id="2147483832" r:id="rId16"/>
    <p:sldLayoutId id="2147483833" r:id="rId17"/>
    <p:sldLayoutId id="2147483834" r:id="rId18"/>
    <p:sldLayoutId id="2147483835" r:id="rId19"/>
    <p:sldLayoutId id="2147483836" r:id="rId20"/>
    <p:sldLayoutId id="2147483837" r:id="rId21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400" kern="1200">
          <a:solidFill>
            <a:srgbClr val="ED1C24"/>
          </a:solidFill>
          <a:latin typeface="Myriad Pro"/>
          <a:ea typeface="+mj-ea"/>
          <a:cs typeface="Myriad Pro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ED1C24"/>
        </a:buClr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ED1C24"/>
        </a:buClr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ED1C24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Closing the Project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Deliver the Final Product</a:t>
            </a:r>
          </a:p>
          <a:p>
            <a:r>
              <a:rPr lang="en-US" dirty="0"/>
              <a:t>Close Project Procurements</a:t>
            </a:r>
          </a:p>
          <a:p>
            <a:r>
              <a:rPr lang="en-US" dirty="0"/>
              <a:t>Close a Project</a:t>
            </a:r>
          </a:p>
        </p:txBody>
      </p:sp>
    </p:spTree>
    <p:extLst>
      <p:ext uri="{BB962C8B-B14F-4D97-AF65-F5344CB8AC3E}">
        <p14:creationId xmlns:p14="http://schemas.microsoft.com/office/powerpoint/2010/main" val="35698391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Special Issues in Contract Closeout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10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9361339"/>
              </p:ext>
            </p:extLst>
          </p:nvPr>
        </p:nvGraphicFramePr>
        <p:xfrm>
          <a:off x="1030654" y="1457960"/>
          <a:ext cx="7082693" cy="439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4808">
                  <a:extLst>
                    <a:ext uri="{9D8B030D-6E8A-4147-A177-3AD203B41FA5}">
                      <a16:colId xmlns:a16="http://schemas.microsoft.com/office/drawing/2014/main" val="2504158913"/>
                    </a:ext>
                  </a:extLst>
                </a:gridCol>
                <a:gridCol w="4957885">
                  <a:extLst>
                    <a:ext uri="{9D8B030D-6E8A-4147-A177-3AD203B41FA5}">
                      <a16:colId xmlns:a16="http://schemas.microsoft.com/office/drawing/2014/main" val="239841894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Issue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Description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87232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/>
                        <a:t>Incomplete contract closeout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Clr>
                          <a:schemeClr val="accent1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Contracts may be terminated</a:t>
                      </a:r>
                      <a:r>
                        <a:rPr lang="en-US" sz="1400" baseline="0" dirty="0"/>
                        <a:t> early due to vendor non-performance or through no fault of the vendor whatsoever.</a:t>
                      </a:r>
                    </a:p>
                    <a:p>
                      <a:pPr marL="285750" indent="-285750">
                        <a:buClr>
                          <a:schemeClr val="accent1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dirty="0"/>
                        <a:t>If a project is prematurely shut down due to issues within the customer or project organization, how does that impact contact closeout?</a:t>
                      </a:r>
                      <a:endParaRPr lang="en-US" sz="14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77347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/>
                        <a:t>Seller staff evaluations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Clr>
                          <a:schemeClr val="accent1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In some cases, vendors request that you participate</a:t>
                      </a:r>
                      <a:r>
                        <a:rPr lang="en-US" sz="1400" baseline="0" dirty="0"/>
                        <a:t> in evaluating their staff members participating in the project.</a:t>
                      </a:r>
                    </a:p>
                    <a:p>
                      <a:pPr marL="285750" indent="-285750">
                        <a:buClr>
                          <a:schemeClr val="accent1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dirty="0"/>
                        <a:t>In other cases, you might choose to send letters of commendation to a vendor to recognize the performance of some staff members.</a:t>
                      </a:r>
                    </a:p>
                    <a:p>
                      <a:pPr marL="285750" indent="-285750">
                        <a:buClr>
                          <a:schemeClr val="accent1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dirty="0"/>
                        <a:t>Your organization might have a policy that limits your participation in evaluating the ongoing performance of vendor staff.</a:t>
                      </a:r>
                    </a:p>
                    <a:p>
                      <a:pPr marL="285750" indent="-285750">
                        <a:buClr>
                          <a:schemeClr val="accent1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dirty="0"/>
                        <a:t>Most organizations allow letters of commendation to recognize the contribution of particular vendor staff members.</a:t>
                      </a:r>
                    </a:p>
                    <a:p>
                      <a:pPr marL="285750" indent="-285750">
                        <a:buClr>
                          <a:schemeClr val="accent1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dirty="0"/>
                        <a:t>Usually a copy is sent to both the individual staff member and to the vendor organization.</a:t>
                      </a:r>
                      <a:endParaRPr lang="en-US" sz="14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87323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69998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Guidelines for Closing Project Procurements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Ensure that all required products or services were provided by the vendor.</a:t>
            </a:r>
          </a:p>
          <a:p>
            <a:r>
              <a:rPr lang="en-US" dirty="0"/>
              <a:t>Make sure that any buyer-furnished property or information was returned to the buyer.</a:t>
            </a:r>
          </a:p>
          <a:p>
            <a:r>
              <a:rPr lang="en-US" dirty="0"/>
              <a:t>Settle any outstanding contracting issues. Are there any claims or investigations pending on this contract?</a:t>
            </a:r>
          </a:p>
          <a:p>
            <a:r>
              <a:rPr lang="en-US" dirty="0"/>
              <a:t>Conduct a procurement audit to identify successes and failures of the procurement process.</a:t>
            </a:r>
          </a:p>
          <a:p>
            <a:r>
              <a:rPr lang="en-US" dirty="0"/>
              <a:t>Conduct a vendor inspection and audit to evaluate the performance of the vendor.</a:t>
            </a:r>
          </a:p>
          <a:p>
            <a:r>
              <a:rPr lang="en-US" dirty="0"/>
              <a:t>Address any outstanding invoices and payments.</a:t>
            </a:r>
          </a:p>
          <a:p>
            <a:r>
              <a:rPr lang="en-US" dirty="0"/>
              <a:t>Archive the complete contract file with the project archives.</a:t>
            </a:r>
          </a:p>
          <a:p>
            <a:r>
              <a:rPr lang="en-US" dirty="0"/>
              <a:t>Provide the vendor with formal written notice that the contract has been completed.</a:t>
            </a:r>
          </a:p>
        </p:txBody>
      </p:sp>
    </p:spTree>
    <p:extLst>
      <p:ext uri="{BB962C8B-B14F-4D97-AF65-F5344CB8AC3E}">
        <p14:creationId xmlns:p14="http://schemas.microsoft.com/office/powerpoint/2010/main" val="18209255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C3CA0DE-4A75-438B-B6F4-675A72E7272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Closing a Contract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87A473F-77C4-4F1A-BC96-2B08D45B8E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67007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Knowledge Management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Prepare closure documents and make them available for future projects.</a:t>
            </a:r>
          </a:p>
          <a:p>
            <a:r>
              <a:rPr lang="en-US" dirty="0"/>
              <a:t>Enables others to learn and benefit from your project experience.</a:t>
            </a:r>
          </a:p>
          <a:p>
            <a:r>
              <a:rPr lang="en-US" dirty="0"/>
              <a:t>Organize the data that was collected during the project, such as status reports, performance measurement information, and change requests.</a:t>
            </a:r>
          </a:p>
          <a:p>
            <a:r>
              <a:rPr lang="en-US" dirty="0"/>
              <a:t>Archive reports and data on a company intranet site for accessibility and availability long after the project has ended.</a:t>
            </a:r>
          </a:p>
          <a:p>
            <a:r>
              <a:rPr lang="en-US" dirty="0"/>
              <a:t>Develop an archiving system for your organization by using a collaboration tool, such as Microsoft SharePoint.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26861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7" name="Rectangle 5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altLang="en-US" dirty="0"/>
              <a:t>Administrative Closure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14</a:t>
            </a:fld>
            <a:endParaRPr lang="en-US" dirty="0"/>
          </a:p>
        </p:txBody>
      </p:sp>
      <p:sp>
        <p:nvSpPr>
          <p:cNvPr id="1976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Verify and document project results to formalize project or phase completion.</a:t>
            </a:r>
          </a:p>
          <a:p>
            <a:r>
              <a:rPr lang="en-US" altLang="en-US" dirty="0"/>
              <a:t>Gather and update project documentation and relevant records and reports.</a:t>
            </a:r>
          </a:p>
          <a:p>
            <a:r>
              <a:rPr lang="en-US" altLang="en-US" dirty="0"/>
              <a:t>Ensure that the phase or project requirements were met and formal acceptance was granted.</a:t>
            </a:r>
          </a:p>
          <a:p>
            <a:r>
              <a:rPr lang="en-US" altLang="en-US" dirty="0"/>
              <a:t>Ensure that project objectives are completely met.</a:t>
            </a:r>
          </a:p>
          <a:p>
            <a:r>
              <a:rPr lang="en-US" altLang="en-US" dirty="0"/>
              <a:t>Document the objectives that were not met and take actions, if necessary.</a:t>
            </a:r>
          </a:p>
        </p:txBody>
      </p:sp>
      <p:pic>
        <p:nvPicPr>
          <p:cNvPr id="197638" name="Picture 6" descr="079163-06b_po-3-2-conferen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5572" y="3438841"/>
            <a:ext cx="4392857" cy="2961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985827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63" name="Rectangle 7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altLang="en-US" dirty="0"/>
              <a:t>Project Records to Archive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15</a:t>
            </a:fld>
            <a:endParaRPr lang="en-US" dirty="0"/>
          </a:p>
        </p:txBody>
      </p:sp>
      <p:sp>
        <p:nvSpPr>
          <p:cNvPr id="1986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The project management plan and subsidiary plans and supporting detail.</a:t>
            </a:r>
          </a:p>
          <a:p>
            <a:r>
              <a:rPr lang="en-US" altLang="en-US" dirty="0"/>
              <a:t>Project performance records, audit reports, and financial records.</a:t>
            </a:r>
          </a:p>
          <a:p>
            <a:r>
              <a:rPr lang="en-US" altLang="en-US" dirty="0"/>
              <a:t>Contract documentation as completed.</a:t>
            </a:r>
          </a:p>
          <a:p>
            <a:r>
              <a:rPr lang="en-US" altLang="en-US" dirty="0"/>
              <a:t>Copies of all communication, status reports, meeting minutes, and change requests.</a:t>
            </a:r>
          </a:p>
          <a:p>
            <a:r>
              <a:rPr lang="en-US" altLang="en-US" dirty="0"/>
              <a:t>Relevant project databases.</a:t>
            </a:r>
          </a:p>
          <a:p>
            <a:r>
              <a:rPr lang="en-US" altLang="en-US" dirty="0"/>
              <a:t>Staff evaluations.</a:t>
            </a:r>
          </a:p>
          <a:p>
            <a:r>
              <a:rPr lang="en-US" altLang="en-US" dirty="0"/>
              <a:t>Lessons learned reports and final project report.</a:t>
            </a:r>
          </a:p>
          <a:p>
            <a:r>
              <a:rPr lang="en-US" altLang="en-US" dirty="0"/>
              <a:t>Formal acceptance documentation.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5997500" y="3254298"/>
            <a:ext cx="2505640" cy="2683440"/>
            <a:chOff x="5393296" y="3293884"/>
            <a:chExt cx="2666127" cy="3168126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393296" y="3293884"/>
              <a:ext cx="1761598" cy="2779546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857398" y="3479532"/>
              <a:ext cx="1761598" cy="2779546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97825" y="3682464"/>
              <a:ext cx="1761598" cy="277954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6839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5" name="Rectangle 5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altLang="en-US" dirty="0"/>
              <a:t>Lessons Learned Reports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16</a:t>
            </a:fld>
            <a:endParaRPr lang="en-US" dirty="0"/>
          </a:p>
        </p:txBody>
      </p:sp>
      <p:sp>
        <p:nvSpPr>
          <p:cNvPr id="199683" name="Rectangle 3"/>
          <p:cNvSpPr>
            <a:spLocks noGrp="1" noChangeArrowheads="1"/>
          </p:cNvSpPr>
          <p:nvPr>
            <p:ph idx="1"/>
          </p:nvPr>
        </p:nvSpPr>
        <p:spPr>
          <a:xfrm>
            <a:off x="341925" y="1295400"/>
            <a:ext cx="8460150" cy="4481345"/>
          </a:xfrm>
          <a:noFill/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 altLang="en-US" dirty="0"/>
              <a:t>Documents that capture salient and helpful information about the work done in a project or a project phase.</a:t>
            </a:r>
          </a:p>
          <a:p>
            <a:pPr>
              <a:lnSpc>
                <a:spcPct val="110000"/>
              </a:lnSpc>
            </a:pPr>
            <a:r>
              <a:rPr lang="en-US" altLang="en-US" dirty="0"/>
              <a:t>Identify both the project team's strengths and areas for improvement.</a:t>
            </a:r>
          </a:p>
          <a:p>
            <a:pPr>
              <a:lnSpc>
                <a:spcPct val="110000"/>
              </a:lnSpc>
            </a:pPr>
            <a:r>
              <a:rPr lang="en-US" altLang="en-US" dirty="0"/>
              <a:t>Compiled for the benefit of future project teams.</a:t>
            </a:r>
          </a:p>
          <a:p>
            <a:pPr>
              <a:lnSpc>
                <a:spcPct val="110000"/>
              </a:lnSpc>
            </a:pPr>
            <a:endParaRPr lang="en-US" altLang="en-US" dirty="0"/>
          </a:p>
          <a:p>
            <a:pPr indent="3175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b="1" dirty="0"/>
              <a:t>Example</a:t>
            </a:r>
            <a:r>
              <a:rPr lang="en-US" altLang="en-US" dirty="0"/>
              <a:t>: Compiling lessons learned for a project involving the launch of a new product line.</a:t>
            </a:r>
          </a:p>
          <a:p>
            <a:pPr marL="747713" indent="-285750">
              <a:lnSpc>
                <a:spcPct val="110000"/>
              </a:lnSpc>
            </a:pPr>
            <a:r>
              <a:rPr lang="en-US" altLang="en-US" sz="1600" dirty="0"/>
              <a:t>Questioning the key team members and stakeholders about:</a:t>
            </a:r>
          </a:p>
          <a:p>
            <a:pPr marL="1147763" lvl="2">
              <a:lnSpc>
                <a:spcPct val="110000"/>
              </a:lnSpc>
            </a:pPr>
            <a:r>
              <a:rPr lang="en-US" altLang="en-US" dirty="0"/>
              <a:t>What went well in the project.</a:t>
            </a:r>
          </a:p>
          <a:p>
            <a:pPr marL="1147763" lvl="2">
              <a:lnSpc>
                <a:spcPct val="110000"/>
              </a:lnSpc>
            </a:pPr>
            <a:r>
              <a:rPr lang="en-US" altLang="en-US" dirty="0"/>
              <a:t>What they will do differently next time.</a:t>
            </a:r>
          </a:p>
          <a:p>
            <a:pPr marL="747713" indent="-285750">
              <a:lnSpc>
                <a:spcPct val="110000"/>
              </a:lnSpc>
            </a:pPr>
            <a:r>
              <a:rPr lang="en-US" altLang="en-US" sz="1600" dirty="0"/>
              <a:t>The project manager’s document includes:</a:t>
            </a:r>
          </a:p>
          <a:p>
            <a:pPr marL="1147763" lvl="2">
              <a:lnSpc>
                <a:spcPct val="110000"/>
              </a:lnSpc>
            </a:pPr>
            <a:r>
              <a:rPr lang="en-US" altLang="en-US" dirty="0"/>
              <a:t>Challenges that had been overcome.</a:t>
            </a:r>
          </a:p>
          <a:p>
            <a:pPr marL="1147763" lvl="2">
              <a:lnSpc>
                <a:spcPct val="110000"/>
              </a:lnSpc>
            </a:pPr>
            <a:r>
              <a:rPr lang="en-US" altLang="en-US" dirty="0"/>
              <a:t>Suggestions that were generated.</a:t>
            </a:r>
          </a:p>
          <a:p>
            <a:pPr marL="1147763" lvl="2">
              <a:lnSpc>
                <a:spcPct val="110000"/>
              </a:lnSpc>
            </a:pPr>
            <a:r>
              <a:rPr lang="en-US" altLang="en-US" dirty="0"/>
              <a:t>Lessons learned.</a:t>
            </a:r>
          </a:p>
        </p:txBody>
      </p:sp>
    </p:spTree>
    <p:extLst>
      <p:ext uri="{BB962C8B-B14F-4D97-AF65-F5344CB8AC3E}">
        <p14:creationId xmlns:p14="http://schemas.microsoft.com/office/powerpoint/2010/main" val="7379594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844" name="Rectangle 14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altLang="en-US" dirty="0"/>
              <a:t>Considerations of Lessons Learned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17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Scheduling lessons learned. </a:t>
            </a:r>
          </a:p>
          <a:p>
            <a:r>
              <a:rPr lang="en-US" dirty="0"/>
              <a:t>Conflict management lessons learned. </a:t>
            </a:r>
          </a:p>
          <a:p>
            <a:r>
              <a:rPr lang="en-US" dirty="0"/>
              <a:t>Vendor lessons learned. </a:t>
            </a:r>
          </a:p>
          <a:p>
            <a:r>
              <a:rPr lang="en-US" dirty="0"/>
              <a:t>Customer lessons learned. </a:t>
            </a:r>
          </a:p>
          <a:p>
            <a:r>
              <a:rPr lang="en-US" dirty="0"/>
              <a:t>Strategic lessons learned. </a:t>
            </a:r>
          </a:p>
          <a:p>
            <a:r>
              <a:rPr lang="en-US" dirty="0"/>
              <a:t>Tactical lessons learned. </a:t>
            </a:r>
          </a:p>
          <a:p>
            <a:r>
              <a:rPr lang="en-US" dirty="0"/>
              <a:t>Other aspects of lessons learned. </a:t>
            </a:r>
          </a:p>
        </p:txBody>
      </p:sp>
      <p:pic>
        <p:nvPicPr>
          <p:cNvPr id="200845" name="Picture 141" descr="084607-wiifm-02h-3-woman-m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3657" y="2895600"/>
            <a:ext cx="4068417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95249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4" name="Rectangle 6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altLang="en-US" dirty="0"/>
              <a:t>Closure Meetings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18</a:t>
            </a:fld>
            <a:endParaRPr lang="en-US" dirty="0"/>
          </a:p>
        </p:txBody>
      </p:sp>
      <p:sp>
        <p:nvSpPr>
          <p:cNvPr id="201731" name="Rectangle 3"/>
          <p:cNvSpPr>
            <a:spLocks noGrp="1" noChangeArrowheads="1"/>
          </p:cNvSpPr>
          <p:nvPr>
            <p:ph idx="1"/>
          </p:nvPr>
        </p:nvSpPr>
        <p:spPr>
          <a:noFill/>
        </p:spPr>
        <p:txBody>
          <a:bodyPr/>
          <a:lstStyle/>
          <a:p>
            <a:r>
              <a:rPr lang="en-US" altLang="en-US" dirty="0"/>
              <a:t>Sessions held at the end of a project or phase.</a:t>
            </a:r>
          </a:p>
          <a:p>
            <a:r>
              <a:rPr lang="en-US" altLang="en-US" dirty="0"/>
              <a:t>Involve:</a:t>
            </a:r>
          </a:p>
          <a:p>
            <a:pPr lvl="1"/>
            <a:r>
              <a:rPr lang="en-US" altLang="en-US" dirty="0"/>
              <a:t>Discussing the work.</a:t>
            </a:r>
          </a:p>
          <a:p>
            <a:pPr lvl="1"/>
            <a:r>
              <a:rPr lang="en-US" altLang="en-US" dirty="0"/>
              <a:t>Reviewing lessons learned.</a:t>
            </a:r>
          </a:p>
          <a:p>
            <a:r>
              <a:rPr lang="en-US" altLang="en-US" dirty="0"/>
              <a:t>May include stakeholders, team members, project resources, and customers.</a:t>
            </a:r>
          </a:p>
          <a:p>
            <a:pPr>
              <a:buFont typeface="Wingdings" panose="05000000000000000000" pitchFamily="2" charset="2"/>
              <a:buNone/>
            </a:pPr>
            <a:endParaRPr lang="en-US" altLang="en-US" dirty="0"/>
          </a:p>
          <a:p>
            <a:pPr indent="3175">
              <a:buFont typeface="Wingdings" panose="05000000000000000000" pitchFamily="2" charset="2"/>
              <a:buNone/>
            </a:pPr>
            <a:r>
              <a:rPr lang="en-US" altLang="en-US" b="1" dirty="0"/>
              <a:t>Example</a:t>
            </a:r>
            <a:r>
              <a:rPr lang="en-US" altLang="en-US" dirty="0"/>
              <a:t>: Closure meetings for fire safety equipment inspections. The stakeholders, project team members, and representatives from the fire marshal's office will:</a:t>
            </a:r>
          </a:p>
          <a:p>
            <a:pPr lvl="1"/>
            <a:r>
              <a:rPr lang="en-US" altLang="en-US" dirty="0"/>
              <a:t>Review records.</a:t>
            </a:r>
          </a:p>
          <a:p>
            <a:pPr lvl="1"/>
            <a:r>
              <a:rPr lang="en-US" altLang="en-US" dirty="0"/>
              <a:t>Complete and sign inspection certificates.</a:t>
            </a:r>
          </a:p>
          <a:p>
            <a:pPr lvl="1"/>
            <a:r>
              <a:rPr lang="en-US" altLang="en-US" dirty="0"/>
              <a:t>Review, approve, and sign plans for evacuation procedures.</a:t>
            </a:r>
          </a:p>
          <a:p>
            <a:pPr lvl="1"/>
            <a:r>
              <a:rPr lang="en-US" altLang="en-US" dirty="0"/>
              <a:t>Document inspections and testing of fire safety equipment.</a:t>
            </a:r>
          </a:p>
        </p:txBody>
      </p:sp>
    </p:spTree>
    <p:extLst>
      <p:ext uri="{BB962C8B-B14F-4D97-AF65-F5344CB8AC3E}">
        <p14:creationId xmlns:p14="http://schemas.microsoft.com/office/powerpoint/2010/main" val="35665661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Auditing vs. Debriefing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/>
              <a:t>Auditing</a:t>
            </a:r>
            <a:r>
              <a:rPr lang="en-US" dirty="0"/>
              <a:t> is an examination of a project’s goals and achievements, including adequacy, accuracy, efficiency, effectiveness, and the project’s compliance with applicable methodologies and regulations.</a:t>
            </a:r>
          </a:p>
          <a:p>
            <a:r>
              <a:rPr lang="en-US" i="1" dirty="0"/>
              <a:t>Debriefing</a:t>
            </a:r>
            <a:r>
              <a:rPr lang="en-US" dirty="0"/>
              <a:t> is a less formal, more cooperative means of discussing the positives and the natives of the project, what works, and what will be done differently.</a:t>
            </a:r>
          </a:p>
        </p:txBody>
      </p:sp>
    </p:spTree>
    <p:extLst>
      <p:ext uri="{BB962C8B-B14F-4D97-AF65-F5344CB8AC3E}">
        <p14:creationId xmlns:p14="http://schemas.microsoft.com/office/powerpoint/2010/main" val="1606858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Accepted Deliverables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2037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Deliverables that are completed, accepted, and formally signed-off.</a:t>
            </a:r>
          </a:p>
          <a:p>
            <a:r>
              <a:rPr lang="en-US" altLang="en-US" dirty="0"/>
              <a:t>Deliverables that are formally signed-off or acknowledged by the sponsors or customers are moved toward project closure.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7086" y="3368196"/>
            <a:ext cx="2669827" cy="188960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5400" y="3750235"/>
            <a:ext cx="1219200" cy="1393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0646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Historical Information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20</a:t>
            </a:fld>
            <a:endParaRPr lang="en-US" dirty="0"/>
          </a:p>
        </p:txBody>
      </p:sp>
      <p:sp>
        <p:nvSpPr>
          <p:cNvPr id="2119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An aggregate of lessons learned and other useful information collected from preceding projects.</a:t>
            </a:r>
          </a:p>
          <a:p>
            <a:r>
              <a:rPr lang="en-US" altLang="en-US" dirty="0"/>
              <a:t>Plans, standards and procedures, estimations, metrics, and risks are some of the historical information that can be referred to when managing pertinent programs.</a:t>
            </a:r>
          </a:p>
        </p:txBody>
      </p:sp>
    </p:spTree>
    <p:extLst>
      <p:ext uri="{BB962C8B-B14F-4D97-AF65-F5344CB8AC3E}">
        <p14:creationId xmlns:p14="http://schemas.microsoft.com/office/powerpoint/2010/main" val="35244483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5" name="Rectangle 5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altLang="en-US" dirty="0"/>
              <a:t>Guidelines for Creating a Project Closure Report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21</a:t>
            </a:fld>
            <a:endParaRPr lang="en-US" dirty="0"/>
          </a:p>
        </p:txBody>
      </p:sp>
      <p:sp>
        <p:nvSpPr>
          <p:cNvPr id="1638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381000" indent="-381000"/>
            <a:r>
              <a:rPr lang="en-US" altLang="en-US" dirty="0"/>
              <a:t>Define the organization of the project.</a:t>
            </a:r>
          </a:p>
          <a:p>
            <a:pPr marL="381000" indent="-381000"/>
            <a:r>
              <a:rPr lang="en-US" altLang="en-US" dirty="0"/>
              <a:t>Document project strengths and weaknesses and the techniques used to get results.</a:t>
            </a:r>
          </a:p>
          <a:p>
            <a:pPr marL="381000" indent="-381000"/>
            <a:r>
              <a:rPr lang="en-US" altLang="en-US" dirty="0"/>
              <a:t>Document project team recommendations.</a:t>
            </a:r>
          </a:p>
          <a:p>
            <a:pPr marL="381000" indent="-381000"/>
            <a:r>
              <a:rPr lang="en-US" altLang="en-US" dirty="0"/>
              <a:t>Define the project’s cultural impact on the organizational structure and culture.</a:t>
            </a:r>
          </a:p>
          <a:p>
            <a:pPr marL="381000" indent="-381000"/>
            <a:r>
              <a:rPr lang="en-US" altLang="en-US" dirty="0"/>
              <a:t>Explain how the project’s capabilities support the organization’s strategic objectives.</a:t>
            </a:r>
          </a:p>
          <a:p>
            <a:pPr marL="381000" indent="-381000"/>
            <a:r>
              <a:rPr lang="en-US" altLang="en-US" dirty="0"/>
              <a:t>Lay out recommendations for maintenance.</a:t>
            </a:r>
          </a:p>
          <a:p>
            <a:pPr marL="381000" indent="-381000"/>
            <a:r>
              <a:rPr lang="en-US" altLang="en-US" dirty="0"/>
              <a:t>Consider using a shared location (corporate intranet, groupware repository) to collect, document, and share information. </a:t>
            </a:r>
          </a:p>
        </p:txBody>
      </p:sp>
    </p:spTree>
    <p:extLst>
      <p:ext uri="{BB962C8B-B14F-4D97-AF65-F5344CB8AC3E}">
        <p14:creationId xmlns:p14="http://schemas.microsoft.com/office/powerpoint/2010/main" val="219248289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5" name="Rectangle 5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altLang="en-US" dirty="0"/>
              <a:t>Guidelines for Closing a Project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22</a:t>
            </a:fld>
            <a:endParaRPr lang="en-US" dirty="0"/>
          </a:p>
        </p:txBody>
      </p:sp>
      <p:sp>
        <p:nvSpPr>
          <p:cNvPr id="1638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381000" indent="-381000"/>
            <a:r>
              <a:rPr lang="en-US" altLang="en-US" dirty="0"/>
              <a:t>Use a project termination checklist, if available.</a:t>
            </a:r>
          </a:p>
          <a:p>
            <a:pPr marL="381000" indent="-381000"/>
            <a:r>
              <a:rPr lang="en-US" altLang="en-US" dirty="0"/>
              <a:t>Gather and organize performance measurement documentation.</a:t>
            </a:r>
          </a:p>
          <a:p>
            <a:pPr marL="381000" indent="-381000"/>
            <a:r>
              <a:rPr lang="en-US" altLang="en-US" dirty="0"/>
              <a:t>Release project resources. Recognize and reward team members appropriately.</a:t>
            </a:r>
          </a:p>
          <a:p>
            <a:pPr marL="381000" indent="-381000"/>
            <a:r>
              <a:rPr lang="en-US" altLang="en-US" dirty="0"/>
              <a:t>Update records and resource pool database.</a:t>
            </a:r>
          </a:p>
          <a:p>
            <a:pPr marL="381000" indent="-381000"/>
            <a:r>
              <a:rPr lang="en-US" altLang="en-US" dirty="0"/>
              <a:t>Analyze project success and effectiveness.</a:t>
            </a:r>
          </a:p>
          <a:p>
            <a:pPr marL="381000" indent="-381000"/>
            <a:r>
              <a:rPr lang="en-US" altLang="en-US" dirty="0"/>
              <a:t>Finalize lessons learned reports and a final project report.</a:t>
            </a:r>
          </a:p>
          <a:p>
            <a:pPr marL="381000" indent="-381000"/>
            <a:r>
              <a:rPr lang="en-US" altLang="en-US" dirty="0"/>
              <a:t>Obtain project approval from customers.</a:t>
            </a:r>
          </a:p>
          <a:p>
            <a:pPr marL="381000" indent="-381000"/>
            <a:r>
              <a:rPr lang="en-US" altLang="en-US" dirty="0"/>
              <a:t>Archive indexed project records.</a:t>
            </a:r>
          </a:p>
          <a:p>
            <a:pPr marL="381000" indent="-381000"/>
            <a:r>
              <a:rPr lang="en-US" altLang="en-US" dirty="0"/>
              <a:t>Celebrate the success of the project.</a:t>
            </a:r>
          </a:p>
        </p:txBody>
      </p:sp>
    </p:spTree>
    <p:extLst>
      <p:ext uri="{BB962C8B-B14F-4D97-AF65-F5344CB8AC3E}">
        <p14:creationId xmlns:p14="http://schemas.microsoft.com/office/powerpoint/2010/main" val="237347529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8FCEC04-907E-4738-B5BE-CEE33189BFA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Closing a Project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EF58998-FD85-40A8-BEA8-4EBD8D1AF0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123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What steps do you plan to take to improve the project closure process in the future?</a:t>
            </a:r>
          </a:p>
          <a:p>
            <a:r>
              <a:rPr lang="en-US" dirty="0"/>
              <a:t>How will compiling a formal lessons learned report help you manage future projects more effectively? Explain your ideas.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44583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dirty="0"/>
              <a:t>The Final Product, Service, or Result Transition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3</a:t>
            </a:fld>
            <a:endParaRPr lang="en-US" dirty="0"/>
          </a:p>
        </p:txBody>
      </p:sp>
      <p:sp>
        <p:nvSpPr>
          <p:cNvPr id="2048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The process of transferring the final product that the project was authorized to produce.</a:t>
            </a:r>
          </a:p>
          <a:p>
            <a:r>
              <a:rPr lang="en-US" altLang="en-US" dirty="0"/>
              <a:t>Usually reviewed for completeness and accuracy before it can be transitioned to its recipients.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6924" y="3368196"/>
            <a:ext cx="3145276" cy="1889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59435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Guidelines for Delivering the Final Product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4</a:t>
            </a:fld>
            <a:endParaRPr lang="en-US" dirty="0"/>
          </a:p>
        </p:txBody>
      </p:sp>
      <p:sp>
        <p:nvSpPr>
          <p:cNvPr id="2068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Perform the final user acceptance or operational test.</a:t>
            </a:r>
          </a:p>
          <a:p>
            <a:r>
              <a:rPr lang="en-US" altLang="en-US" dirty="0"/>
              <a:t>Transfer source code and system configurations to production support.</a:t>
            </a:r>
          </a:p>
          <a:p>
            <a:r>
              <a:rPr lang="en-US" altLang="en-US" dirty="0"/>
              <a:t>Identify issues and errors and report to support personnel.</a:t>
            </a:r>
          </a:p>
          <a:p>
            <a:r>
              <a:rPr lang="en-US" altLang="en-US" dirty="0"/>
              <a:t>Provide operational support personnel with the documentation created.</a:t>
            </a:r>
          </a:p>
          <a:p>
            <a:r>
              <a:rPr lang="en-US" altLang="en-US" dirty="0"/>
              <a:t>Communicate the transfer date and verify that the stakeholders are prepared to accept the deliverables.</a:t>
            </a:r>
          </a:p>
          <a:p>
            <a:r>
              <a:rPr lang="en-US" altLang="en-US" dirty="0"/>
              <a:t>Check that all the stakeholders’ handoff requirements have been met.</a:t>
            </a:r>
          </a:p>
          <a:p>
            <a:r>
              <a:rPr lang="en-US" altLang="en-US" dirty="0"/>
              <a:t>Make sure that the training plan has been executed.</a:t>
            </a:r>
          </a:p>
          <a:p>
            <a:r>
              <a:rPr lang="en-US" altLang="en-US" dirty="0"/>
              <a:t>Ensure that the project team is prepared to provide floor support.</a:t>
            </a:r>
          </a:p>
          <a:p>
            <a:r>
              <a:rPr lang="en-US" altLang="en-US" dirty="0"/>
              <a:t>Perform the activities that were specified in the handoff deliverables checklist.</a:t>
            </a:r>
          </a:p>
          <a:p>
            <a:r>
              <a:rPr lang="en-US" altLang="en-US" dirty="0"/>
              <a:t>Manage customer perceptions.</a:t>
            </a:r>
          </a:p>
          <a:p>
            <a:r>
              <a:rPr lang="en-US" altLang="en-US" dirty="0"/>
              <a:t>Secure the appropriate approval and sign-offs.</a:t>
            </a:r>
          </a:p>
        </p:txBody>
      </p:sp>
    </p:spTree>
    <p:extLst>
      <p:ext uri="{BB962C8B-B14F-4D97-AF65-F5344CB8AC3E}">
        <p14:creationId xmlns:p14="http://schemas.microsoft.com/office/powerpoint/2010/main" val="32343581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4709EB8-056D-4A9F-A4FB-886ED70B340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Delivering the Final Product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55090C9-B38C-47CF-974A-44F27D9C80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33399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6" name="Rectangle 6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altLang="en-US" dirty="0"/>
              <a:t>Procurement Audits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6</a:t>
            </a:fld>
            <a:endParaRPr lang="en-US" dirty="0"/>
          </a:p>
        </p:txBody>
      </p:sp>
      <p:sp>
        <p:nvSpPr>
          <p:cNvPr id="1945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0000"/>
              </a:lnSpc>
            </a:pPr>
            <a:r>
              <a:rPr lang="en-US" altLang="en-US" dirty="0"/>
              <a:t>Formal evaluation of the effectiveness of the procurement process itself.</a:t>
            </a:r>
          </a:p>
          <a:p>
            <a:r>
              <a:rPr lang="en-US" altLang="en-US" dirty="0"/>
              <a:t>Audit Goal: To establish a record that may be used to shape procurement practices in other contracts for projects.</a:t>
            </a:r>
          </a:p>
          <a:p>
            <a:r>
              <a:rPr lang="en-US" altLang="en-US" dirty="0"/>
              <a:t>Audit consists of the following elements of the procurement process: </a:t>
            </a:r>
          </a:p>
          <a:p>
            <a:pPr lvl="1"/>
            <a:r>
              <a:rPr lang="en-US" altLang="en-US" dirty="0"/>
              <a:t>Make or Buy Analysis</a:t>
            </a:r>
          </a:p>
          <a:p>
            <a:pPr lvl="1"/>
            <a:r>
              <a:rPr lang="en-US" altLang="en-US" dirty="0"/>
              <a:t>Preparation of the procurement SOW and procurement documents</a:t>
            </a:r>
          </a:p>
          <a:p>
            <a:pPr lvl="1"/>
            <a:r>
              <a:rPr lang="en-US" altLang="en-US" dirty="0"/>
              <a:t>Selection of selected vendors</a:t>
            </a:r>
          </a:p>
          <a:p>
            <a:pPr lvl="1"/>
            <a:r>
              <a:rPr lang="en-US" altLang="en-US" dirty="0"/>
              <a:t>Adequacy of the procurement contract</a:t>
            </a:r>
          </a:p>
          <a:p>
            <a:pPr lvl="1"/>
            <a:r>
              <a:rPr lang="en-US" altLang="en-US" dirty="0"/>
              <a:t>Contract administration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None/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605021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7" name="Text Box 3"/>
          <p:cNvSpPr txBox="1">
            <a:spLocks noChangeArrowheads="1"/>
          </p:cNvSpPr>
          <p:nvPr/>
        </p:nvSpPr>
        <p:spPr bwMode="auto">
          <a:xfrm>
            <a:off x="4953000" y="3810000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en-US" dirty="0"/>
          </a:p>
        </p:txBody>
      </p:sp>
      <p:sp>
        <p:nvSpPr>
          <p:cNvPr id="190468" name="Text Box 4"/>
          <p:cNvSpPr txBox="1">
            <a:spLocks noChangeArrowheads="1"/>
          </p:cNvSpPr>
          <p:nvPr/>
        </p:nvSpPr>
        <p:spPr bwMode="auto">
          <a:xfrm>
            <a:off x="457200" y="1233488"/>
            <a:ext cx="70104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dirty="0"/>
              <a:t>	</a:t>
            </a:r>
          </a:p>
        </p:txBody>
      </p:sp>
      <p:sp>
        <p:nvSpPr>
          <p:cNvPr id="19047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Procurement Audit Lessons Learned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Can provide invaluable information for future contracts.</a:t>
            </a:r>
          </a:p>
          <a:p>
            <a:r>
              <a:rPr lang="en-US" dirty="0"/>
              <a:t>Helps others in the organization apply the learning to their situations.</a:t>
            </a:r>
          </a:p>
        </p:txBody>
      </p:sp>
      <p:pic>
        <p:nvPicPr>
          <p:cNvPr id="190472" name="Picture 8" descr="079163-03e_po-12-man-fema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9913" y="2667000"/>
            <a:ext cx="2924175" cy="197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247604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Negotiated Settlements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8</a:t>
            </a:fld>
            <a:endParaRPr lang="en-US" dirty="0"/>
          </a:p>
        </p:txBody>
      </p:sp>
      <p:sp>
        <p:nvSpPr>
          <p:cNvPr id="208899" name="Rectangle 3"/>
          <p:cNvSpPr>
            <a:spLocks noGrp="1" noChangeArrowheads="1"/>
          </p:cNvSpPr>
          <p:nvPr>
            <p:ph idx="1"/>
          </p:nvPr>
        </p:nvSpPr>
        <p:spPr>
          <a:noFill/>
        </p:spPr>
        <p:txBody>
          <a:bodyPr/>
          <a:lstStyle/>
          <a:p>
            <a:r>
              <a:rPr lang="en-US" altLang="en-US" dirty="0"/>
              <a:t>Undertaken to arrive at a final equitable settlement of all outstanding issues, claims, and disputes by negotiation.</a:t>
            </a:r>
          </a:p>
          <a:p>
            <a:r>
              <a:rPr lang="en-US" altLang="en-US" dirty="0"/>
              <a:t>Parties may resort to Alternative Dispute Resolution (ADR), if settlement cannot be achieved through direct negotiations.</a:t>
            </a:r>
          </a:p>
        </p:txBody>
      </p:sp>
    </p:spTree>
    <p:extLst>
      <p:ext uri="{BB962C8B-B14F-4D97-AF65-F5344CB8AC3E}">
        <p14:creationId xmlns:p14="http://schemas.microsoft.com/office/powerpoint/2010/main" val="6124172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Closed Procurements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9</a:t>
            </a:fld>
            <a:endParaRPr lang="en-US" dirty="0"/>
          </a:p>
        </p:txBody>
      </p:sp>
      <p:sp>
        <p:nvSpPr>
          <p:cNvPr id="2099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Usually a formal written document between the buyer and the vendor stating that no considerations are pending from either party.</a:t>
            </a:r>
          </a:p>
          <a:p>
            <a:r>
              <a:rPr lang="en-US" altLang="en-US" dirty="0"/>
              <a:t>The contract spells out the terms and conditions for contract acceptance and closure.</a:t>
            </a:r>
          </a:p>
          <a:p>
            <a:r>
              <a:rPr lang="en-US" altLang="en-US" dirty="0"/>
              <a:t>Terms and conditions are usually included in the procurement management plan.</a:t>
            </a:r>
          </a:p>
          <a:p>
            <a:r>
              <a:rPr lang="en-US" altLang="en-US" dirty="0"/>
              <a:t>The buyer receives what was expected and is satisfied.</a:t>
            </a:r>
          </a:p>
          <a:p>
            <a:r>
              <a:rPr lang="en-US" altLang="en-US" dirty="0"/>
              <a:t>The vendor receives the payment and other aspects as prescribed in the contract.</a:t>
            </a:r>
          </a:p>
        </p:txBody>
      </p:sp>
    </p:spTree>
    <p:extLst>
      <p:ext uri="{BB962C8B-B14F-4D97-AF65-F5344CB8AC3E}">
        <p14:creationId xmlns:p14="http://schemas.microsoft.com/office/powerpoint/2010/main" val="194663619"/>
      </p:ext>
    </p:extLst>
  </p:cSld>
  <p:clrMapOvr>
    <a:masterClrMapping/>
  </p:clrMapOvr>
</p:sld>
</file>

<file path=ppt/theme/theme1.xml><?xml version="1.0" encoding="utf-8"?>
<a:theme xmlns:a="http://schemas.openxmlformats.org/drawingml/2006/main" name="LO-CompTIA">
  <a:themeElements>
    <a:clrScheme name="CompTIA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ED1C24"/>
      </a:accent1>
      <a:accent2>
        <a:srgbClr val="F26C23"/>
      </a:accent2>
      <a:accent3>
        <a:srgbClr val="F5A81C"/>
      </a:accent3>
      <a:accent4>
        <a:srgbClr val="C1D32F"/>
      </a:accent4>
      <a:accent5>
        <a:srgbClr val="0090B9"/>
      </a:accent5>
      <a:accent6>
        <a:srgbClr val="B24EC3"/>
      </a:accent6>
      <a:hlink>
        <a:srgbClr val="009DDC"/>
      </a:hlink>
      <a:folHlink>
        <a:srgbClr val="009DDC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 cap="flat" cmpd="sng" algn="ctr">
          <a:solidFill>
            <a:srgbClr val="FF0000"/>
          </a:solidFill>
          <a:prstDash val="solid"/>
        </a:ln>
        <a:effectLst/>
      </a:spPr>
      <a:bodyPr rtlCol="0" anchor="ctr"/>
      <a:lstStyle>
        <a:defPPr algn="ctr" defTabSz="914400">
          <a:defRPr sz="1100" b="1" kern="0" dirty="0" err="1" smtClean="0">
            <a:solidFill>
              <a:srgbClr val="FF0000"/>
            </a:solidFill>
            <a:latin typeface="Arial"/>
          </a:defRPr>
        </a:defPPr>
      </a:lstStyle>
    </a:spDef>
    <a:lnDef>
      <a:spPr>
        <a:ln w="1905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A7B58FB6-96A1-4839-BF62-68814BAFB378}" vid="{BBEF813D-8056-4871-BD8D-94183E3F058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407</TotalTime>
  <Words>1441</Words>
  <Application>Microsoft Office PowerPoint</Application>
  <PresentationFormat>On-screen Show (4:3)</PresentationFormat>
  <Paragraphs>176</Paragraphs>
  <Slides>24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Arial</vt:lpstr>
      <vt:lpstr>Calibri</vt:lpstr>
      <vt:lpstr>Myriad Pro</vt:lpstr>
      <vt:lpstr>Wingdings</vt:lpstr>
      <vt:lpstr>LO-CompTIA</vt:lpstr>
      <vt:lpstr>Closing the Project</vt:lpstr>
      <vt:lpstr>Accepted Deliverables</vt:lpstr>
      <vt:lpstr>The Final Product, Service, or Result Transition</vt:lpstr>
      <vt:lpstr>Guidelines for Delivering the Final Product</vt:lpstr>
      <vt:lpstr>PowerPoint Presentation</vt:lpstr>
      <vt:lpstr>Procurement Audits</vt:lpstr>
      <vt:lpstr>Procurement Audit Lessons Learned</vt:lpstr>
      <vt:lpstr>Negotiated Settlements</vt:lpstr>
      <vt:lpstr>Closed Procurements</vt:lpstr>
      <vt:lpstr>Special Issues in Contract Closeout</vt:lpstr>
      <vt:lpstr>Guidelines for Closing Project Procurements</vt:lpstr>
      <vt:lpstr>PowerPoint Presentation</vt:lpstr>
      <vt:lpstr>Knowledge Management</vt:lpstr>
      <vt:lpstr>Administrative Closure</vt:lpstr>
      <vt:lpstr>Project Records to Archive</vt:lpstr>
      <vt:lpstr>Lessons Learned Reports</vt:lpstr>
      <vt:lpstr>Considerations of Lessons Learned</vt:lpstr>
      <vt:lpstr>Closure Meetings</vt:lpstr>
      <vt:lpstr>Auditing vs. Debriefing</vt:lpstr>
      <vt:lpstr>Historical Information</vt:lpstr>
      <vt:lpstr>Guidelines for Creating a Project Closure Report</vt:lpstr>
      <vt:lpstr>Guidelines for Closing a Project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Preparing to Develop the Project Schedule</dc:title>
  <dc:creator>Laurie Perry</dc:creator>
  <cp:lastModifiedBy>Laurie Perry</cp:lastModifiedBy>
  <cp:revision>61</cp:revision>
  <dcterms:created xsi:type="dcterms:W3CDTF">2016-08-01T18:03:00Z</dcterms:created>
  <dcterms:modified xsi:type="dcterms:W3CDTF">2018-06-15T19:50:33Z</dcterms:modified>
</cp:coreProperties>
</file>