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39" r:id="rId1"/>
  </p:sldMasterIdLst>
  <p:notesMasterIdLst>
    <p:notesMasterId r:id="rId16"/>
  </p:notesMasterIdLst>
  <p:handoutMasterIdLst>
    <p:handoutMasterId r:id="rId17"/>
  </p:handoutMasterIdLst>
  <p:sldIdLst>
    <p:sldId id="261" r:id="rId2"/>
    <p:sldId id="267" r:id="rId3"/>
    <p:sldId id="275" r:id="rId4"/>
    <p:sldId id="269" r:id="rId5"/>
    <p:sldId id="264" r:id="rId6"/>
    <p:sldId id="270" r:id="rId7"/>
    <p:sldId id="273" r:id="rId8"/>
    <p:sldId id="271" r:id="rId9"/>
    <p:sldId id="263" r:id="rId10"/>
    <p:sldId id="276" r:id="rId11"/>
    <p:sldId id="272" r:id="rId12"/>
    <p:sldId id="268" r:id="rId13"/>
    <p:sldId id="274" r:id="rId14"/>
    <p:sldId id="260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95" autoAdjust="0"/>
    <p:restoredTop sz="96370" autoAdjust="0"/>
  </p:normalViewPr>
  <p:slideViewPr>
    <p:cSldViewPr>
      <p:cViewPr varScale="1">
        <p:scale>
          <a:sx n="68" d="100"/>
          <a:sy n="68" d="100"/>
        </p:scale>
        <p:origin x="17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en Padilla" userId="75dc50d7c6b03809" providerId="LiveId" clId="{A884AB98-6420-4170-B014-04F54B29E8C1}"/>
    <pc:docChg chg="modMainMaster">
      <pc:chgData name="Stephen Padilla" userId="75dc50d7c6b03809" providerId="LiveId" clId="{A884AB98-6420-4170-B014-04F54B29E8C1}" dt="2019-03-06T19:28:51.874" v="5"/>
      <pc:docMkLst>
        <pc:docMk/>
      </pc:docMkLst>
      <pc:sldMasterChg chg="modSp">
        <pc:chgData name="Stephen Padilla" userId="75dc50d7c6b03809" providerId="LiveId" clId="{A884AB98-6420-4170-B014-04F54B29E8C1}" dt="2019-03-06T19:28:51.874" v="5"/>
        <pc:sldMasterMkLst>
          <pc:docMk/>
          <pc:sldMasterMk cId="4166761261" sldId="2147483839"/>
        </pc:sldMasterMkLst>
        <pc:spChg chg="mod">
          <ac:chgData name="Stephen Padilla" userId="75dc50d7c6b03809" providerId="LiveId" clId="{A884AB98-6420-4170-B014-04F54B29E8C1}" dt="2019-03-06T19:28:51.834" v="2"/>
          <ac:spMkLst>
            <pc:docMk/>
            <pc:sldMasterMk cId="4166761261" sldId="2147483839"/>
            <ac:spMk id="2" creationId="{00000000-0000-0000-0000-000000000000}"/>
          </ac:spMkLst>
        </pc:spChg>
        <pc:spChg chg="mod">
          <ac:chgData name="Stephen Padilla" userId="75dc50d7c6b03809" providerId="LiveId" clId="{A884AB98-6420-4170-B014-04F54B29E8C1}" dt="2019-03-06T19:28:51.874" v="5"/>
          <ac:spMkLst>
            <pc:docMk/>
            <pc:sldMasterMk cId="4166761261" sldId="2147483839"/>
            <ac:spMk id="3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3/6/2019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3/6/2019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5080FB-8FD2-EC47-AE1E-22BA02AD3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BD197A0F-7427-A948-B614-39E4BA4877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3986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13E4B2-2BD5-AC4A-9760-35A741A1BB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E91EB81-15D4-6C4E-906C-026E3331E31F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DE0F94FA-9FD6-BD4B-8342-4474096BF1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402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0098A6-2D77-744B-BEA2-1797ABD1A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C9B010B1-B5B2-B34D-9253-4A08FD10CE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E3317B-B5BE-A04B-A739-CDFD7B0E69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BD66C0E-7688-A843-B6D3-DD695A49F5F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84F087AB-5679-9F47-8D83-DA4480F096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713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570D268-3262-E649-8ED0-B509455AD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F3226BDE-BB82-2B4F-9E02-7A935D4994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805EBD-D1C9-ED40-B648-B71284B99F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95CE2-0E56-964F-91A3-2CA6C7BDB8FE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6796B26-50FE-964E-BDF1-55497A90A5B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4C8ADE3-74D2-FD4B-AE52-234AF51EDE4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882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8AD0C525-E0AA-D043-9A4F-20A37143C1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C4CE73-292D-864E-946B-105C9D6245A7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B1806A1-212D-4F48-8372-01F8EEDF80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623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0D2D20-7D04-A84B-8F1E-A62C3D4B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D05D1602-5677-9748-8EB7-690AE5C764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4B55CF-0AC8-F44B-B653-F150FF1790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A7918C-164F-B149-AB86-72DB69D2A3B2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86F2E5-0334-354B-B89D-4AB002DEDE7D}"/>
              </a:ext>
            </a:extLst>
          </p:cNvPr>
          <p:cNvSpPr txBox="1">
            <a:spLocks/>
          </p:cNvSpPr>
          <p:nvPr userDrawn="1"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4C229D86-E06B-944F-9146-3ECC4F861C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272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8958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5E00F74-DFB6-5747-A443-5C8043C0D0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2C8619B-ABA7-9E4F-B58C-FB93FBBAE26E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5A1ECAF-E67B-BD40-8347-938E4A265B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741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5BC35EB9-AE3D-F844-B567-C30181A259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562509-8DD4-B040-BAA1-847388CA5A2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A492B9C-AD18-BE4F-B657-8D0B016CCA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1827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A26767D-02C0-DB4B-B626-CC393489FD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BF3E0B5-A574-134C-87FB-6E5173F1C28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1" name="Picture 10" descr="CompTIA_logo.wmf">
            <a:extLst>
              <a:ext uri="{FF2B5EF4-FFF2-40B4-BE49-F238E27FC236}">
                <a16:creationId xmlns:a16="http://schemas.microsoft.com/office/drawing/2014/main" id="{7095C11E-CE69-C54D-8CF7-EF632990CF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4599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6287B5D2-F50B-4B4A-97B7-4366895CE3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1AFCA2-7B2C-D04D-B92F-7ABDB260D66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3EB5ADD5-9DAD-A245-9BC3-F55EB59A5F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6238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185A290C-FEA7-DD4D-B023-03EEE45323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9A9F206-B24D-B24A-B13B-F28A201E4302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EDB0EF6B-D89E-8D4F-91E5-376B84DABC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945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227351FB-26ED-744C-9960-ADFBB6AC8F8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56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B526C4-AE81-584A-B2CE-1F568667FC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B352D7C-F460-B04F-8328-C46763E025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1683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20740D6-9582-A64B-91EA-D7869CA842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31D636-F5EF-3D4E-B641-BA6E8152F5B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CFA164C6-E479-F546-952C-4778C3367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7070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B573120E-642E-0643-A38B-2986D9C3FE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435D30-2493-AD4A-852F-CD16F90B7E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A3D09E6-28D2-C949-8CA1-E65C24F10A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3682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56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B526C4-AE81-584A-B2CE-1F568667FC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B352D7C-F460-B04F-8328-C46763E025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886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30CCA813-A45D-6146-9976-2BE31C6379AB}"/>
              </a:ext>
            </a:extLst>
          </p:cNvPr>
          <p:cNvSpPr/>
          <p:nvPr userDrawn="1"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 Diagonal Corner Rectangle 5">
            <a:extLst>
              <a:ext uri="{FF2B5EF4-FFF2-40B4-BE49-F238E27FC236}">
                <a16:creationId xmlns:a16="http://schemas.microsoft.com/office/drawing/2014/main" id="{09A665B6-64B8-0448-AB5E-CB8DC2B74C1C}"/>
              </a:ext>
            </a:extLst>
          </p:cNvPr>
          <p:cNvSpPr/>
          <p:nvPr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27D27D-3DD6-3947-AC24-EC6790959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2057400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6485109-D412-DB42-94AA-0DC656F06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3165129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15B22A6-28AA-3242-955A-6B4EC92D5E4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FF8DE52F-7C95-5541-BC7F-2F14FF21E0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710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77F104-82BA-8F4D-B222-EB78A7C4C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97B308B2-AF5D-1141-ACEE-FE0C77648C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42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340735-0E87-CC46-93D6-0D60E11747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12107F-3B03-A142-ADD0-8B76AD59B4B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E87DE8F0-CB9B-2840-A524-8BE08473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620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4A605F-8B15-FB46-9F61-470E09EB8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C0E01C7-55F8-CB46-A3D0-2C065754C7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85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6213E4-182A-0540-9FE5-9CF876081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1552687-032D-C34A-A602-AD4C6BD9AA47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484E9A4-2002-AD4A-890B-49D02F7DAD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860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7054516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F2FA5A5-E3E2-9C44-BD0B-89DF91D8C8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300438"/>
            <a:ext cx="8460152" cy="3942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100" descr="book">
            <a:extLst>
              <a:ext uri="{FF2B5EF4-FFF2-40B4-BE49-F238E27FC236}">
                <a16:creationId xmlns:a16="http://schemas.microsoft.com/office/drawing/2014/main" id="{DB3E63F8-33D9-BE4A-A84B-93A628628D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E0D9F7C-5F59-8245-A8F1-AA6DAEAA23E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917D1463-228E-DC42-AA44-5A425CE67B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824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053552-69A8-BD48-8CA2-F433F3BDB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966438BD-F346-2049-BD71-86C1F78B25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261936"/>
            <a:ext cx="8460152" cy="39806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00" descr="book">
            <a:extLst>
              <a:ext uri="{FF2B5EF4-FFF2-40B4-BE49-F238E27FC236}">
                <a16:creationId xmlns:a16="http://schemas.microsoft.com/office/drawing/2014/main" id="{9D5CEE60-2C88-9E49-B28B-58454BEF35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26F1A9-2B9D-584B-8245-44EA0A3A2E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FDF18D2F-C485-F946-A6AD-6D9AB08D0C01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9" name="Picture 18" descr="CompTIA_logo.wmf">
            <a:extLst>
              <a:ext uri="{FF2B5EF4-FFF2-40B4-BE49-F238E27FC236}">
                <a16:creationId xmlns:a16="http://schemas.microsoft.com/office/drawing/2014/main" id="{E78EE45E-3A6B-D748-A160-F51D4337732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496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41D967-990F-E944-A75C-DDD8D816E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A7A7784F-0CF1-6447-8E21-F2091A64A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A9384BF-4DD5-0241-9855-AF2027C9E5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5691A58-3DA6-9C42-9DEE-56D4A55368C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06248EB9-11AC-804B-A135-4EFD54359A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553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6DABA9-2B0D-064E-BEB6-5D5E546F3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479FADE8-B2CC-4340-89CD-7751242F44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E55E5-96BD-EA4D-B74C-B45EA2344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7E3B64-90B7-7849-9847-8B6319B6F077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Activity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E8DCE48-C8A9-6944-B701-A58A7D7F70B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900" dirty="0"/>
              <a:t>Copyright (c) 2018 CompTIA Properties, LLC. All Rights Reserved.  |  CompTIA.org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DAF65D91-8240-174E-9C5B-36131D70EDE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69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66761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  <p:sldLayoutId id="2147483857" r:id="rId18"/>
    <p:sldLayoutId id="2147483858" r:id="rId19"/>
    <p:sldLayoutId id="2147483859" r:id="rId20"/>
    <p:sldLayoutId id="2147483860" r:id="rId21"/>
    <p:sldLayoutId id="2147483861" r:id="rId2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b="0" i="0" u="none" kern="1200">
          <a:solidFill>
            <a:srgbClr val="ED1C24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Communicating During the Project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Communication Methods</a:t>
            </a:r>
          </a:p>
          <a:p>
            <a:r>
              <a:rPr lang="en-US" dirty="0"/>
              <a:t>Create a Communications Management Plan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Channels Calculation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communication channels calculation indicates the total number of ways that a team can communicate. </a:t>
            </a:r>
          </a:p>
          <a:p>
            <a:endParaRPr lang="en-US" dirty="0"/>
          </a:p>
          <a:p>
            <a:endParaRPr lang="en-US" dirty="0"/>
          </a:p>
          <a:p>
            <a:pPr marL="400050" lvl="1" indent="0">
              <a:buNone/>
            </a:pPr>
            <a:endParaRPr lang="en-US" b="1" dirty="0"/>
          </a:p>
          <a:p>
            <a:pPr marL="400050" lvl="1" indent="0">
              <a:buNone/>
            </a:pPr>
            <a:endParaRPr lang="en-US" b="1" dirty="0"/>
          </a:p>
          <a:p>
            <a:pPr marL="40005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06843" y="2476741"/>
            <a:ext cx="303139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cs typeface="Arial" panose="020B0604020202020204" pitchFamily="34" charset="0"/>
              </a:rPr>
              <a:t>(</a:t>
            </a:r>
            <a:r>
              <a:rPr lang="en-US" i="1" dirty="0">
                <a:cs typeface="Arial" panose="020B0604020202020204" pitchFamily="34" charset="0"/>
              </a:rPr>
              <a:t>n</a:t>
            </a:r>
            <a:r>
              <a:rPr lang="en-US" dirty="0">
                <a:cs typeface="Arial" panose="020B0604020202020204" pitchFamily="34" charset="0"/>
              </a:rPr>
              <a:t>(</a:t>
            </a:r>
            <a:r>
              <a:rPr lang="en-US" i="1" dirty="0">
                <a:cs typeface="Arial" panose="020B0604020202020204" pitchFamily="34" charset="0"/>
              </a:rPr>
              <a:t>n</a:t>
            </a:r>
            <a:r>
              <a:rPr lang="en-US" dirty="0">
                <a:cs typeface="Arial" panose="020B0604020202020204" pitchFamily="34" charset="0"/>
              </a:rPr>
              <a:t>-1)) /2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i="1" dirty="0"/>
              <a:t>n</a:t>
            </a:r>
            <a:r>
              <a:rPr lang="en-US" dirty="0"/>
              <a:t>=number of stakeholders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971541"/>
            <a:ext cx="39537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>
              <a:buNone/>
            </a:pPr>
            <a:r>
              <a:rPr lang="en-US" b="1" dirty="0"/>
              <a:t>Example:</a:t>
            </a:r>
            <a:r>
              <a:rPr lang="en-US" dirty="0"/>
              <a:t> 12 stakeholders</a:t>
            </a:r>
          </a:p>
          <a:p>
            <a:r>
              <a:rPr lang="en-US" dirty="0"/>
              <a:t>(12x11)/2 = 66 communication channels</a:t>
            </a:r>
          </a:p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184538" y="3247975"/>
            <a:ext cx="3220278" cy="2695625"/>
            <a:chOff x="6260321" y="1905231"/>
            <a:chExt cx="3220278" cy="269562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81777" y="3932770"/>
              <a:ext cx="685800" cy="66808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93382" y="3957156"/>
              <a:ext cx="685800" cy="6437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60321" y="2772027"/>
              <a:ext cx="685800" cy="64024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38822" y="1905231"/>
              <a:ext cx="685192" cy="66202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95407" y="2817151"/>
              <a:ext cx="685192" cy="633985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 flipV="1">
              <a:off x="6937890" y="3062809"/>
              <a:ext cx="1866693" cy="3132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7322128" y="2660185"/>
              <a:ext cx="493948" cy="1057476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958624" y="2666796"/>
              <a:ext cx="481732" cy="1068003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58272" y="3197594"/>
              <a:ext cx="1391057" cy="722283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7411630" y="3206062"/>
              <a:ext cx="1392953" cy="696677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6958272" y="2477690"/>
              <a:ext cx="446078" cy="39926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6671033" y="3527235"/>
              <a:ext cx="342612" cy="40553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8778365" y="3532032"/>
              <a:ext cx="387526" cy="42100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8349329" y="2478465"/>
              <a:ext cx="446078" cy="39926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7584125" y="4252946"/>
              <a:ext cx="574225" cy="470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2056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Triggers, Target Audience, and Rationale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9ADE1AA-00D9-4720-987E-311B63895E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182510"/>
              </p:ext>
            </p:extLst>
          </p:nvPr>
        </p:nvGraphicFramePr>
        <p:xfrm>
          <a:off x="228600" y="1097280"/>
          <a:ext cx="8592767" cy="5303520"/>
        </p:xfrm>
        <a:graphic>
          <a:graphicData uri="http://schemas.openxmlformats.org/drawingml/2006/table">
            <a:tbl>
              <a:tblPr/>
              <a:tblGrid>
                <a:gridCol w="24579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0585">
                  <a:extLst>
                    <a:ext uri="{9D8B030D-6E8A-4147-A177-3AD203B41FA5}">
                      <a16:colId xmlns:a16="http://schemas.microsoft.com/office/drawing/2014/main" val="2005059274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Trigger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Target Audience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Rationale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Audits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Project manager, project team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Timeframe of audit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Project planning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Project manager, project sponsor, client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Impact on project planning documents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Project change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Project manager, project team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Impact on schedule, cost, or risk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Risk register updates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Project manager, project team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Impact on schedule or cost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73038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Milestones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Project manager, project sponsor, client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Milestone reporting requirement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89366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Schedule changes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Project manager, project sponsor, functional managers, client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Impact on schedule, cost, or risk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77144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Task initiation/completion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Project team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Impact on upcoming tasks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637007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Stakeholder changes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Project manager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Impact on schedule, cost, or risk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500414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Gate reviews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Project manager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Reporting requirement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72099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Business continuity response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Project manager, project sponsor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Impact on project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61932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Incident response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Project manager, project sponsor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Impact on schedule, cost, or risk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148452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Resource changes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Project manager, functional managers, project team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Impact on schedule, cost, or risk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6729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4559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Guidelines for Creating a Communications Management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Gather and distribute contact information.</a:t>
            </a:r>
          </a:p>
          <a:p>
            <a:r>
              <a:rPr lang="en-US" dirty="0"/>
              <a:t>Determine the communication needs of project stakeholders.</a:t>
            </a:r>
          </a:p>
          <a:p>
            <a:r>
              <a:rPr lang="en-US" dirty="0"/>
              <a:t>Analyze the value of providing information.</a:t>
            </a:r>
          </a:p>
          <a:p>
            <a:r>
              <a:rPr lang="en-US" dirty="0"/>
              <a:t>Evaluate any constraints and assumptions.</a:t>
            </a:r>
          </a:p>
          <a:p>
            <a:r>
              <a:rPr lang="en-US" dirty="0"/>
              <a:t>Determine the appropriate communication technologies.</a:t>
            </a:r>
          </a:p>
          <a:p>
            <a:r>
              <a:rPr lang="en-US" dirty="0"/>
              <a:t>Make sure that communications management plan includes key elements.</a:t>
            </a:r>
          </a:p>
          <a:p>
            <a:r>
              <a:rPr lang="en-US" dirty="0"/>
              <a:t>Integrate it into the overall project plan.</a:t>
            </a:r>
          </a:p>
          <a:p>
            <a:r>
              <a:rPr lang="en-US" dirty="0"/>
              <a:t>Distribute the plan to project stakeholders.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730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EE529C-6476-4E15-A011-DEE59FBDE9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 Communications Management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941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 your experience, which communication methods did you find to be the most effective? </a:t>
            </a:r>
            <a:r>
              <a:rPr lang="en-US"/>
              <a:t>Which methods were the least effective?</a:t>
            </a:r>
          </a:p>
          <a:p>
            <a:r>
              <a:rPr lang="en-US"/>
              <a:t>Share </a:t>
            </a:r>
            <a:r>
              <a:rPr lang="en-US" dirty="0"/>
              <a:t>a situation when you were required to communicate a difficult message about the project to its sponsor or a top-level executive. What approach and communication method did you take?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Methods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5143430"/>
          </a:xfrm>
        </p:spPr>
        <p:txBody>
          <a:bodyPr>
            <a:normAutofit/>
          </a:bodyPr>
          <a:lstStyle/>
          <a:p>
            <a:r>
              <a:rPr lang="en-US" dirty="0"/>
              <a:t>Used to share and manage information among project stakeholders. </a:t>
            </a:r>
          </a:p>
          <a:p>
            <a:r>
              <a:rPr lang="en-US" dirty="0"/>
              <a:t>Can be broadly classified into three categories: </a:t>
            </a:r>
          </a:p>
          <a:p>
            <a:pPr lvl="1"/>
            <a:r>
              <a:rPr lang="en-US" dirty="0"/>
              <a:t>Interactive communication</a:t>
            </a:r>
          </a:p>
          <a:p>
            <a:pPr lvl="1"/>
            <a:r>
              <a:rPr lang="en-US" dirty="0"/>
              <a:t>Push communication</a:t>
            </a:r>
          </a:p>
          <a:p>
            <a:pPr lvl="1"/>
            <a:r>
              <a:rPr lang="en-US" dirty="0"/>
              <a:t>Pull communication</a:t>
            </a:r>
          </a:p>
          <a:p>
            <a:r>
              <a:rPr lang="en-US" dirty="0"/>
              <a:t>Help the team to communicate project performance and progress.</a:t>
            </a:r>
          </a:p>
        </p:txBody>
      </p:sp>
    </p:spTree>
    <p:extLst>
      <p:ext uri="{BB962C8B-B14F-4D97-AF65-F5344CB8AC3E}">
        <p14:creationId xmlns:p14="http://schemas.microsoft.com/office/powerpoint/2010/main" val="1789883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Types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5143430"/>
          </a:xfrm>
        </p:spPr>
        <p:txBody>
          <a:bodyPr>
            <a:normAutofit/>
          </a:bodyPr>
          <a:lstStyle/>
          <a:p>
            <a:r>
              <a:rPr lang="en-US" dirty="0"/>
              <a:t>Face-to-face meetings</a:t>
            </a:r>
          </a:p>
          <a:p>
            <a:r>
              <a:rPr lang="en-US" dirty="0"/>
              <a:t>Video and voice conferencing (virtual meetings)</a:t>
            </a:r>
          </a:p>
          <a:p>
            <a:r>
              <a:rPr lang="en-US" dirty="0"/>
              <a:t>Email</a:t>
            </a:r>
          </a:p>
          <a:p>
            <a:r>
              <a:rPr lang="en-US" dirty="0"/>
              <a:t>Fax</a:t>
            </a:r>
          </a:p>
          <a:p>
            <a:r>
              <a:rPr lang="en-US" dirty="0"/>
              <a:t>Instant Messaging (IM)</a:t>
            </a:r>
          </a:p>
          <a:p>
            <a:r>
              <a:rPr lang="en-US" dirty="0"/>
              <a:t>Text messaging</a:t>
            </a:r>
          </a:p>
          <a:p>
            <a:r>
              <a:rPr lang="en-US" dirty="0"/>
              <a:t>Print media and documents</a:t>
            </a:r>
          </a:p>
          <a:p>
            <a:r>
              <a:rPr lang="en-US" dirty="0"/>
              <a:t>Social media</a:t>
            </a:r>
          </a:p>
          <a:p>
            <a:r>
              <a:rPr lang="en-US" dirty="0"/>
              <a:t>Company website</a:t>
            </a:r>
          </a:p>
        </p:txBody>
      </p:sp>
    </p:spTree>
    <p:extLst>
      <p:ext uri="{BB962C8B-B14F-4D97-AF65-F5344CB8AC3E}">
        <p14:creationId xmlns:p14="http://schemas.microsoft.com/office/powerpoint/2010/main" val="319442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Model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9" name="Content Placeholder 3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Message</a:t>
            </a:r>
            <a:r>
              <a:rPr lang="en-US" dirty="0"/>
              <a:t> is sent from </a:t>
            </a:r>
            <a:r>
              <a:rPr lang="en-US" b="1" dirty="0"/>
              <a:t>sender</a:t>
            </a:r>
            <a:r>
              <a:rPr lang="en-US" dirty="0"/>
              <a:t> to </a:t>
            </a:r>
            <a:r>
              <a:rPr lang="en-US" b="1" dirty="0"/>
              <a:t>receiver</a:t>
            </a:r>
            <a:r>
              <a:rPr lang="en-US" dirty="0"/>
              <a:t>. </a:t>
            </a:r>
          </a:p>
          <a:p>
            <a:r>
              <a:rPr lang="en-US" dirty="0"/>
              <a:t>Receiver responds by sending feedback to the sender.</a:t>
            </a:r>
          </a:p>
          <a:p>
            <a:r>
              <a:rPr lang="en-US" dirty="0"/>
              <a:t>Noise can interfere with the sender’s message or the receiver’s response. 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997D060-5036-47AC-BFFD-11705366162F}"/>
              </a:ext>
            </a:extLst>
          </p:cNvPr>
          <p:cNvGrpSpPr/>
          <p:nvPr/>
        </p:nvGrpSpPr>
        <p:grpSpPr>
          <a:xfrm>
            <a:off x="1488281" y="3200400"/>
            <a:ext cx="6167439" cy="1828800"/>
            <a:chOff x="1190625" y="3200400"/>
            <a:chExt cx="6167439" cy="18288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C822C55-9100-4A6F-862D-64C7C897926E}"/>
                </a:ext>
              </a:extLst>
            </p:cNvPr>
            <p:cNvGrpSpPr/>
            <p:nvPr/>
          </p:nvGrpSpPr>
          <p:grpSpPr>
            <a:xfrm>
              <a:off x="1190625" y="3429000"/>
              <a:ext cx="1490662" cy="1405454"/>
              <a:chOff x="1450181" y="3523466"/>
              <a:chExt cx="1490662" cy="1405454"/>
            </a:xfrm>
          </p:grpSpPr>
          <p:pic>
            <p:nvPicPr>
              <p:cNvPr id="2190" name="Picture 142" descr="user_4">
                <a:extLst>
                  <a:ext uri="{FF2B5EF4-FFF2-40B4-BE49-F238E27FC236}">
                    <a16:creationId xmlns:a16="http://schemas.microsoft.com/office/drawing/2014/main" id="{6176E641-8DBF-4C55-AD28-9CAF14A4125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0200" y="3523466"/>
                <a:ext cx="1190625" cy="11334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8" name="Text Box 307">
                <a:extLst>
                  <a:ext uri="{FF2B5EF4-FFF2-40B4-BE49-F238E27FC236}">
                    <a16:creationId xmlns:a16="http://schemas.microsoft.com/office/drawing/2014/main" id="{6E70F98D-DF46-43F3-A553-433DB6F8E9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50181" y="4636532"/>
                <a:ext cx="1490662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Sender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6948DAD-A101-4DE9-92CB-25FF0459A2E1}"/>
                </a:ext>
              </a:extLst>
            </p:cNvPr>
            <p:cNvGrpSpPr/>
            <p:nvPr/>
          </p:nvGrpSpPr>
          <p:grpSpPr>
            <a:xfrm>
              <a:off x="5867402" y="3499921"/>
              <a:ext cx="1490662" cy="1376879"/>
              <a:chOff x="4269581" y="3552041"/>
              <a:chExt cx="1490662" cy="1376879"/>
            </a:xfrm>
          </p:grpSpPr>
          <p:pic>
            <p:nvPicPr>
              <p:cNvPr id="2192" name="Picture 144" descr="user_24">
                <a:extLst>
                  <a:ext uri="{FF2B5EF4-FFF2-40B4-BE49-F238E27FC236}">
                    <a16:creationId xmlns:a16="http://schemas.microsoft.com/office/drawing/2014/main" id="{60D0EDD1-3D2E-4862-A0EE-D272CB15875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19600" y="3552041"/>
                <a:ext cx="1190625" cy="11049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" name="Text Box 307">
                <a:extLst>
                  <a:ext uri="{FF2B5EF4-FFF2-40B4-BE49-F238E27FC236}">
                    <a16:creationId xmlns:a16="http://schemas.microsoft.com/office/drawing/2014/main" id="{4887B0A7-E36F-460E-83EB-67CB4E712E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69581" y="4636532"/>
                <a:ext cx="1490662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Receiver</a:t>
                </a: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5F7856E-93D1-441B-A199-0D6626B53377}"/>
                </a:ext>
              </a:extLst>
            </p:cNvPr>
            <p:cNvGrpSpPr/>
            <p:nvPr/>
          </p:nvGrpSpPr>
          <p:grpSpPr>
            <a:xfrm>
              <a:off x="2514600" y="3200400"/>
              <a:ext cx="3474720" cy="609600"/>
              <a:chOff x="2514600" y="3200400"/>
              <a:chExt cx="3474720" cy="609600"/>
            </a:xfrm>
          </p:grpSpPr>
          <p:sp>
            <p:nvSpPr>
              <p:cNvPr id="43" name="AutoShape 304">
                <a:extLst>
                  <a:ext uri="{FF2B5EF4-FFF2-40B4-BE49-F238E27FC236}">
                    <a16:creationId xmlns:a16="http://schemas.microsoft.com/office/drawing/2014/main" id="{A45EE861-1B78-4029-9D61-A013FF3FE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4600" y="3200400"/>
                <a:ext cx="3474720" cy="609600"/>
              </a:xfrm>
              <a:prstGeom prst="rightArrow">
                <a:avLst>
                  <a:gd name="adj1" fmla="val 52602"/>
                  <a:gd name="adj2" fmla="val 59572"/>
                </a:avLst>
              </a:prstGeom>
              <a:solidFill>
                <a:schemeClr val="bg2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38100" dist="25400" dir="2700000" sx="99000" sy="99000" algn="ctr" rotWithShape="0">
                  <a:srgbClr val="000000">
                    <a:alpha val="75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Text Box 306">
                <a:extLst>
                  <a:ext uri="{FF2B5EF4-FFF2-40B4-BE49-F238E27FC236}">
                    <a16:creationId xmlns:a16="http://schemas.microsoft.com/office/drawing/2014/main" id="{F7975D2D-A33D-4E00-8F8A-FF18FA8476C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06629" y="3359006"/>
                <a:ext cx="1490662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/>
                    <a:cs typeface="Calibri"/>
                  </a:rPr>
                  <a:t>Message</a:t>
                </a: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5A52BC2-B81A-4894-BDA2-776A7CABB671}"/>
                </a:ext>
              </a:extLst>
            </p:cNvPr>
            <p:cNvGrpSpPr/>
            <p:nvPr/>
          </p:nvGrpSpPr>
          <p:grpSpPr>
            <a:xfrm>
              <a:off x="2514600" y="4419600"/>
              <a:ext cx="3474720" cy="609600"/>
              <a:chOff x="2514600" y="4419600"/>
              <a:chExt cx="3474720" cy="609600"/>
            </a:xfrm>
          </p:grpSpPr>
          <p:sp>
            <p:nvSpPr>
              <p:cNvPr id="44" name="AutoShape 305">
                <a:extLst>
                  <a:ext uri="{FF2B5EF4-FFF2-40B4-BE49-F238E27FC236}">
                    <a16:creationId xmlns:a16="http://schemas.microsoft.com/office/drawing/2014/main" id="{9EF978F7-CECE-4806-ABF2-DB605AAF6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514600" y="4419600"/>
                <a:ext cx="3474720" cy="609600"/>
              </a:xfrm>
              <a:prstGeom prst="rightArrow">
                <a:avLst>
                  <a:gd name="adj1" fmla="val 52602"/>
                  <a:gd name="adj2" fmla="val 59572"/>
                </a:avLst>
              </a:prstGeom>
              <a:solidFill>
                <a:schemeClr val="bg2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38100" dist="25400" dir="2700000" sx="99000" sy="99000" algn="ctr" rotWithShape="0">
                  <a:srgbClr val="000000">
                    <a:alpha val="75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Text Box 306">
                <a:extLst>
                  <a:ext uri="{FF2B5EF4-FFF2-40B4-BE49-F238E27FC236}">
                    <a16:creationId xmlns:a16="http://schemas.microsoft.com/office/drawing/2014/main" id="{2291E6AC-3286-4A13-B7A7-F6E3F383AC3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06629" y="4578206"/>
                <a:ext cx="1490662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/>
                    <a:cs typeface="Calibri"/>
                  </a:rPr>
                  <a:t>Feedba</a:t>
                </a:r>
                <a:r>
                  <a:rPr lang="en-US" sz="1300" b="1" kern="0" dirty="0">
                    <a:latin typeface="Calibri"/>
                    <a:cs typeface="Calibri"/>
                  </a:rPr>
                  <a:t>ck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</p:grpSp>
        <p:pic>
          <p:nvPicPr>
            <p:cNvPr id="59" name="Graphic 58" descr="High Voltage">
              <a:extLst>
                <a:ext uri="{FF2B5EF4-FFF2-40B4-BE49-F238E27FC236}">
                  <a16:creationId xmlns:a16="http://schemas.microsoft.com/office/drawing/2014/main" id="{78E9E2E5-9611-4BEA-906F-B5B007027A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810715" y="3673555"/>
              <a:ext cx="882491" cy="8824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9952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Technology Considerations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quickly must information reach your audience?</a:t>
            </a:r>
          </a:p>
          <a:p>
            <a:r>
              <a:rPr lang="en-US" dirty="0"/>
              <a:t>Is feedback desired? How will it be collected?</a:t>
            </a:r>
          </a:p>
          <a:p>
            <a:r>
              <a:rPr lang="en-US" dirty="0"/>
              <a:t>Do you need a record of the communication? If so, what type?</a:t>
            </a:r>
          </a:p>
          <a:p>
            <a:r>
              <a:rPr lang="en-US" dirty="0"/>
              <a:t>What technology is available to transmit communication? </a:t>
            </a:r>
          </a:p>
          <a:p>
            <a:r>
              <a:rPr lang="en-US" dirty="0"/>
              <a:t>What technology does the receiver need? </a:t>
            </a:r>
          </a:p>
          <a:p>
            <a:r>
              <a:rPr lang="en-US" dirty="0"/>
              <a:t>What are the potential technical difficulties or learning curves with using the technology?</a:t>
            </a:r>
          </a:p>
          <a:p>
            <a:r>
              <a:rPr lang="en-US" dirty="0"/>
              <a:t>Is the technology accessible and secure for everyone who needs to communicate?</a:t>
            </a:r>
          </a:p>
          <a:p>
            <a:r>
              <a:rPr lang="en-US" dirty="0"/>
              <a:t>How will the communication be archived and stored?</a:t>
            </a:r>
          </a:p>
          <a:p>
            <a:r>
              <a:rPr lang="en-US" dirty="0"/>
              <a:t>Is there potential for the technology to become obsolete or outdated?</a:t>
            </a:r>
          </a:p>
          <a:p>
            <a:r>
              <a:rPr lang="en-US" dirty="0"/>
              <a:t>What is the relative cost to the sender and the receiver?</a:t>
            </a:r>
          </a:p>
          <a:p>
            <a:r>
              <a:rPr lang="en-US" dirty="0"/>
              <a:t>Are there any global issues?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370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Method Considerations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Language barriers</a:t>
            </a:r>
          </a:p>
          <a:p>
            <a:r>
              <a:rPr lang="en-US" dirty="0"/>
              <a:t>Geographical factors</a:t>
            </a:r>
          </a:p>
          <a:p>
            <a:r>
              <a:rPr lang="en-US" dirty="0"/>
              <a:t>Technological</a:t>
            </a:r>
          </a:p>
          <a:p>
            <a:r>
              <a:rPr lang="en-US" dirty="0"/>
              <a:t>Cultural</a:t>
            </a:r>
          </a:p>
          <a:p>
            <a:r>
              <a:rPr lang="en-US" dirty="0"/>
              <a:t>Inter-organizational</a:t>
            </a:r>
          </a:p>
          <a:p>
            <a:r>
              <a:rPr lang="en-US" dirty="0"/>
              <a:t>Intraorganizational</a:t>
            </a:r>
          </a:p>
          <a:p>
            <a:r>
              <a:rPr lang="en-US" dirty="0"/>
              <a:t>Personal preferences</a:t>
            </a:r>
          </a:p>
          <a:p>
            <a:r>
              <a:rPr lang="en-US" dirty="0"/>
              <a:t>Rapport/relationship building</a:t>
            </a:r>
          </a:p>
          <a:p>
            <a:r>
              <a:rPr lang="en-US" dirty="0"/>
              <a:t>Message content</a:t>
            </a:r>
          </a:p>
          <a:p>
            <a:r>
              <a:rPr lang="en-US" dirty="0"/>
              <a:t>Criticality</a:t>
            </a:r>
          </a:p>
          <a:p>
            <a:r>
              <a:rPr lang="en-US" dirty="0"/>
              <a:t>Stakeholder requirements</a:t>
            </a:r>
          </a:p>
        </p:txBody>
      </p:sp>
    </p:spTree>
    <p:extLst>
      <p:ext uri="{BB962C8B-B14F-4D97-AF65-F5344CB8AC3E}">
        <p14:creationId xmlns:p14="http://schemas.microsoft.com/office/powerpoint/2010/main" val="2350584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12BA57-367D-4F5D-BDB0-474C371335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Identifying Effective Communication Methods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110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Communications Management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6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94770"/>
              </p:ext>
            </p:extLst>
          </p:nvPr>
        </p:nvGraphicFramePr>
        <p:xfrm>
          <a:off x="308771" y="1981200"/>
          <a:ext cx="8526459" cy="3505200"/>
        </p:xfrm>
        <a:graphic>
          <a:graphicData uri="http://schemas.openxmlformats.org/drawingml/2006/table">
            <a:tbl>
              <a:tblPr/>
              <a:tblGrid>
                <a:gridCol w="13899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6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95196">
                  <a:extLst>
                    <a:ext uri="{9D8B030D-6E8A-4147-A177-3AD203B41FA5}">
                      <a16:colId xmlns:a16="http://schemas.microsoft.com/office/drawing/2014/main" val="2005059274"/>
                    </a:ext>
                  </a:extLst>
                </a:gridCol>
                <a:gridCol w="1587852">
                  <a:extLst>
                    <a:ext uri="{9D8B030D-6E8A-4147-A177-3AD203B41FA5}">
                      <a16:colId xmlns:a16="http://schemas.microsoft.com/office/drawing/2014/main" val="686920292"/>
                    </a:ext>
                  </a:extLst>
                </a:gridCol>
                <a:gridCol w="1616810">
                  <a:extLst>
                    <a:ext uri="{9D8B030D-6E8A-4147-A177-3AD203B41FA5}">
                      <a16:colId xmlns:a16="http://schemas.microsoft.com/office/drawing/2014/main" val="3707537295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Stakeholder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Message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Method/Format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Frequency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Responsible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Sponsor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Status report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Written document providing quick reference on project issues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Weekly or Monthly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Project manager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Customer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Project plan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Formal plan document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At the beginning of the project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Project manager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End-user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Results of the project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Training via class or one-on-one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At the end of the project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Assigned trainer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Team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Collecting project data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Web-based database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As needed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Team members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73038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Team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Project issues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Team meetings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As needed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Project coordinator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89366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Team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Progress reports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Informal written documents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Weekly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Project manager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771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7774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Stakeholder Communication Requirements Analysis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/>
              <a:t>Communication requirements </a:t>
            </a:r>
            <a:r>
              <a:rPr lang="en-US"/>
              <a:t>are the project stakeholders’ documented communication needs. </a:t>
            </a:r>
          </a:p>
          <a:p>
            <a:r>
              <a:rPr lang="en-US" i="1"/>
              <a:t>Communication requirements analysis </a:t>
            </a:r>
            <a:r>
              <a:rPr lang="en-US"/>
              <a:t>is an investigation that leads to a clear articulation of the stakeholders' communication needs.</a:t>
            </a:r>
          </a:p>
          <a:p>
            <a:r>
              <a:rPr lang="en-US"/>
              <a:t>The analysis helps project managers make effective choices regarding the technologies to be recommended in the communications management plan.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9957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065&quot;&gt;&lt;object type=&quot;3&quot; unique_id=&quot;10066&quot;&gt;&lt;property id=&quot;20148&quot; value=&quot;5&quot;/&gt;&lt;property id=&quot;20300&quot; value=&quot;Slide 1 - &amp;quot;Communicating During the Project&amp;quot;&quot;/&gt;&lt;property id=&quot;20307&quot; value=&quot;261&quot;/&gt;&lt;/object&gt;&lt;object type=&quot;3&quot; unique_id=&quot;10067&quot;&gt;&lt;property id=&quot;20148&quot; value=&quot;5&quot;/&gt;&lt;property id=&quot;20300&quot; value=&quot;Slide 2 - &amp;quot;Communication Methods&amp;quot;&quot;/&gt;&lt;property id=&quot;20307&quot; value=&quot;267&quot;/&gt;&lt;/object&gt;&lt;object type=&quot;3&quot; unique_id=&quot;10068&quot;&gt;&lt;property id=&quot;20148&quot; value=&quot;5&quot;/&gt;&lt;property id=&quot;20300&quot; value=&quot;Slide 3 - &amp;quot;Communication Types&amp;quot;&quot;/&gt;&lt;property id=&quot;20307&quot; value=&quot;275&quot;/&gt;&lt;/object&gt;&lt;object type=&quot;3&quot; unique_id=&quot;10069&quot;&gt;&lt;property id=&quot;20148&quot; value=&quot;5&quot;/&gt;&lt;property id=&quot;20300&quot; value=&quot;Slide 4 - &amp;quot;Communication Model&amp;quot;&quot;/&gt;&lt;property id=&quot;20307&quot; value=&quot;269&quot;/&gt;&lt;/object&gt;&lt;object type=&quot;3&quot; unique_id=&quot;10070&quot;&gt;&lt;property id=&quot;20148&quot; value=&quot;5&quot;/&gt;&lt;property id=&quot;20300&quot; value=&quot;Slide 5 - &amp;quot;Communication Technology Considerations&amp;quot;&quot;/&gt;&lt;property id=&quot;20307&quot; value=&quot;264&quot;/&gt;&lt;/object&gt;&lt;object type=&quot;3&quot; unique_id=&quot;10071&quot;&gt;&lt;property id=&quot;20148&quot; value=&quot;5&quot;/&gt;&lt;property id=&quot;20300&quot; value=&quot;Slide 6 - &amp;quot;Communication Method Considerations&amp;quot;&quot;/&gt;&lt;property id=&quot;20307&quot; value=&quot;270&quot;/&gt;&lt;/object&gt;&lt;object type=&quot;3&quot; unique_id=&quot;10072&quot;&gt;&lt;property id=&quot;20148&quot; value=&quot;5&quot;/&gt;&lt;property id=&quot;20300&quot; value=&quot;Slide 7&quot;/&gt;&lt;property id=&quot;20307&quot; value=&quot;273&quot;/&gt;&lt;/object&gt;&lt;object type=&quot;3&quot; unique_id=&quot;10073&quot;&gt;&lt;property id=&quot;20148&quot; value=&quot;5&quot;/&gt;&lt;property id=&quot;20300&quot; value=&quot;Slide 8 - &amp;quot;Communications Management Plan&amp;quot;&quot;/&gt;&lt;property id=&quot;20307&quot; value=&quot;271&quot;/&gt;&lt;/object&gt;&lt;object type=&quot;3&quot; unique_id=&quot;10074&quot;&gt;&lt;property id=&quot;20148&quot; value=&quot;5&quot;/&gt;&lt;property id=&quot;20300&quot; value=&quot;Slide 9 - &amp;quot;Stakeholder Communication Requirements Analysis&amp;quot;&quot;/&gt;&lt;property id=&quot;20307&quot; value=&quot;263&quot;/&gt;&lt;/object&gt;&lt;object type=&quot;3&quot; unique_id=&quot;10075&quot;&gt;&lt;property id=&quot;20148&quot; value=&quot;5&quot;/&gt;&lt;property id=&quot;20300&quot; value=&quot;Slide 10 - &amp;quot;Communication Channels Calculation&amp;quot;&quot;/&gt;&lt;property id=&quot;20307&quot; value=&quot;276&quot;/&gt;&lt;/object&gt;&lt;object type=&quot;3&quot; unique_id=&quot;10076&quot;&gt;&lt;property id=&quot;20148&quot; value=&quot;5&quot;/&gt;&lt;property id=&quot;20300&quot; value=&quot;Slide 11 - &amp;quot;Communication Triggers, Target Audience, and Rationale&amp;quot;&quot;/&gt;&lt;property id=&quot;20307&quot; value=&quot;272&quot;/&gt;&lt;/object&gt;&lt;object type=&quot;3&quot; unique_id=&quot;10077&quot;&gt;&lt;property id=&quot;20148&quot; value=&quot;5&quot;/&gt;&lt;property id=&quot;20300&quot; value=&quot;Slide 12 - &amp;quot;Guidelines for Creating a Communications Management Plan&amp;quot;&quot;/&gt;&lt;property id=&quot;20307&quot; value=&quot;268&quot;/&gt;&lt;/object&gt;&lt;object type=&quot;3&quot; unique_id=&quot;10078&quot;&gt;&lt;property id=&quot;20148&quot; value=&quot;5&quot;/&gt;&lt;property id=&quot;20300&quot; value=&quot;Slide 13&quot;/&gt;&lt;property id=&quot;20307&quot; value=&quot;274&quot;/&gt;&lt;/object&gt;&lt;object type=&quot;3&quot; unique_id=&quot;10079&quot;&gt;&lt;property id=&quot;20148&quot; value=&quot;5&quot;/&gt;&lt;property id=&quot;20300&quot; value=&quot;Slide 14&quot;/&gt;&lt;property id=&quot;20307&quot; value=&quot;260&quot;/&gt;&lt;/object&gt;&lt;/object&gt;&lt;object type=&quot;8&quot; unique_id=&quot;10095&quot;&gt;&lt;/object&gt;&lt;/object&gt;&lt;/database&gt;"/>
  <p:tag name="SECTOMILLISECCONVERTED" val="1"/>
  <p:tag name="MMPROD_NEXTUNIQUEID" val="10010"/>
</p:tagLst>
</file>

<file path=ppt/theme/theme1.xml><?xml version="1.0" encoding="utf-8"?>
<a:theme xmlns:a="http://schemas.openxmlformats.org/drawingml/2006/main" name="1_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D1C24"/>
      </a:accent1>
      <a:accent2>
        <a:srgbClr val="F26C23"/>
      </a:accent2>
      <a:accent3>
        <a:srgbClr val="F5A81C"/>
      </a:accent3>
      <a:accent4>
        <a:srgbClr val="C1D32F"/>
      </a:accent4>
      <a:accent5>
        <a:srgbClr val="0090B9"/>
      </a:accent5>
      <a:accent6>
        <a:srgbClr val="B24EC3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A7B58FB6-96A1-4839-BF62-68814BAFB378}" vid="{BBEF813D-8056-4871-BD8D-94183E3F05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1274</TotalTime>
  <Words>743</Words>
  <Application>Microsoft Office PowerPoint</Application>
  <PresentationFormat>On-screen Show (4:3)</PresentationFormat>
  <Paragraphs>172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Myriad Pro</vt:lpstr>
      <vt:lpstr>1_LO-CompTIA</vt:lpstr>
      <vt:lpstr>Communicating During the Project</vt:lpstr>
      <vt:lpstr>Communication Methods</vt:lpstr>
      <vt:lpstr>Communication Types</vt:lpstr>
      <vt:lpstr>Communication Model</vt:lpstr>
      <vt:lpstr>Communication Technology Considerations</vt:lpstr>
      <vt:lpstr>Communication Method Considerations</vt:lpstr>
      <vt:lpstr>PowerPoint Presentation</vt:lpstr>
      <vt:lpstr>Communications Management Plan</vt:lpstr>
      <vt:lpstr>Stakeholder Communication Requirements Analysis</vt:lpstr>
      <vt:lpstr>Communication Channels Calculation</vt:lpstr>
      <vt:lpstr>Communication Triggers, Target Audience, and Rationale</vt:lpstr>
      <vt:lpstr>Guidelines for Creating a Communications Management Plan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to Develop the Project Schedule</dc:title>
  <dc:creator>Laurie Perry</dc:creator>
  <cp:lastModifiedBy>Stephen Padilla</cp:lastModifiedBy>
  <cp:revision>74</cp:revision>
  <dcterms:created xsi:type="dcterms:W3CDTF">2016-08-01T18:03:00Z</dcterms:created>
  <dcterms:modified xsi:type="dcterms:W3CDTF">2019-03-06T19:28:52Z</dcterms:modified>
</cp:coreProperties>
</file>