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2"/>
  </p:notesMasterIdLst>
  <p:handoutMasterIdLst>
    <p:handoutMasterId r:id="rId33"/>
  </p:handoutMasterIdLst>
  <p:sldIdLst>
    <p:sldId id="261" r:id="rId2"/>
    <p:sldId id="292" r:id="rId3"/>
    <p:sldId id="264" r:id="rId4"/>
    <p:sldId id="263" r:id="rId5"/>
    <p:sldId id="291" r:id="rId6"/>
    <p:sldId id="271" r:id="rId7"/>
    <p:sldId id="272" r:id="rId8"/>
    <p:sldId id="273" r:id="rId9"/>
    <p:sldId id="274" r:id="rId10"/>
    <p:sldId id="295" r:id="rId11"/>
    <p:sldId id="275" r:id="rId12"/>
    <p:sldId id="265" r:id="rId13"/>
    <p:sldId id="276" r:id="rId14"/>
    <p:sldId id="277" r:id="rId15"/>
    <p:sldId id="278" r:id="rId16"/>
    <p:sldId id="279" r:id="rId17"/>
    <p:sldId id="280" r:id="rId18"/>
    <p:sldId id="266" r:id="rId19"/>
    <p:sldId id="281" r:id="rId20"/>
    <p:sldId id="267" r:id="rId21"/>
    <p:sldId id="268" r:id="rId22"/>
    <p:sldId id="282" r:id="rId23"/>
    <p:sldId id="270" r:id="rId24"/>
    <p:sldId id="283" r:id="rId25"/>
    <p:sldId id="284" r:id="rId26"/>
    <p:sldId id="286" r:id="rId27"/>
    <p:sldId id="289" r:id="rId28"/>
    <p:sldId id="290" r:id="rId29"/>
    <p:sldId id="296" r:id="rId30"/>
    <p:sldId id="260" r:id="rId31"/>
  </p:sldIdLst>
  <p:sldSz cx="9144000" cy="6858000" type="screen4x3"/>
  <p:notesSz cx="7010400" cy="9296400"/>
  <p:custDataLst>
    <p:tags r:id="rId3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2974" autoAdjust="0"/>
  </p:normalViewPr>
  <p:slideViewPr>
    <p:cSldViewPr>
      <p:cViewPr varScale="1">
        <p:scale>
          <a:sx n="72" d="100"/>
          <a:sy n="72" d="100"/>
        </p:scale>
        <p:origin x="1488" y="78"/>
      </p:cViewPr>
      <p:guideLst>
        <p:guide orient="horz" pos="268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Padilla" userId="75dc50d7c6b03809" providerId="LiveId" clId="{757B0197-AF1B-45A5-A11F-51A662AD791E}"/>
    <pc:docChg chg="modMainMaster">
      <pc:chgData name="Stephen Padilla" userId="75dc50d7c6b03809" providerId="LiveId" clId="{757B0197-AF1B-45A5-A11F-51A662AD791E}" dt="2019-03-06T17:20:02.653" v="5"/>
      <pc:docMkLst>
        <pc:docMk/>
      </pc:docMkLst>
      <pc:sldMasterChg chg="modSp">
        <pc:chgData name="Stephen Padilla" userId="75dc50d7c6b03809" providerId="LiveId" clId="{757B0197-AF1B-45A5-A11F-51A662AD791E}" dt="2019-03-06T17:20:02.653" v="5"/>
        <pc:sldMasterMkLst>
          <pc:docMk/>
          <pc:sldMasterMk cId="396745494" sldId="2147483816"/>
        </pc:sldMasterMkLst>
        <pc:spChg chg="mod">
          <ac:chgData name="Stephen Padilla" userId="75dc50d7c6b03809" providerId="LiveId" clId="{757B0197-AF1B-45A5-A11F-51A662AD791E}" dt="2019-03-06T17:20:02.607" v="2"/>
          <ac:spMkLst>
            <pc:docMk/>
            <pc:sldMasterMk cId="396745494" sldId="2147483816"/>
            <ac:spMk id="2" creationId="{00000000-0000-0000-0000-000000000000}"/>
          </ac:spMkLst>
        </pc:spChg>
        <pc:spChg chg="mod">
          <ac:chgData name="Stephen Padilla" userId="75dc50d7c6b03809" providerId="LiveId" clId="{757B0197-AF1B-45A5-A11F-51A662AD791E}" dt="2019-03-06T17:20:02.653" v="5"/>
          <ac:spMkLst>
            <pc:docMk/>
            <pc:sldMasterMk cId="396745494" sldId="2147483816"/>
            <ac:spMk id="3" creationId="{00000000-0000-0000-0000-000000000000}"/>
          </ac:spMkLst>
        </pc:sp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47A31B-6EF1-4D46-83B1-45F78A3E20B5}" type="doc">
      <dgm:prSet loTypeId="urn:microsoft.com/office/officeart/2005/8/layout/venn2" loCatId="relationship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20F0BD96-FFFD-4E9C-9DF4-3C592B8DBF86}">
      <dgm:prSet phldrT="[Text]" custT="1"/>
      <dgm:spPr/>
      <dgm:t>
        <a:bodyPr/>
        <a:lstStyle/>
        <a:p>
          <a:r>
            <a:rPr lang="en-US" sz="1400" dirty="0"/>
            <a:t>Project Management Plan</a:t>
          </a:r>
        </a:p>
      </dgm:t>
    </dgm:pt>
    <dgm:pt modelId="{E3DBB30C-DCA6-4789-970C-05B97D24F2A4}" type="parTrans" cxnId="{8562152B-9040-4B89-BD29-B016A82634FA}">
      <dgm:prSet/>
      <dgm:spPr/>
      <dgm:t>
        <a:bodyPr/>
        <a:lstStyle/>
        <a:p>
          <a:endParaRPr lang="en-US"/>
        </a:p>
      </dgm:t>
    </dgm:pt>
    <dgm:pt modelId="{E8471B39-7E74-4213-8534-BD1FC6F118A6}" type="sibTrans" cxnId="{8562152B-9040-4B89-BD29-B016A82634FA}">
      <dgm:prSet/>
      <dgm:spPr/>
      <dgm:t>
        <a:bodyPr/>
        <a:lstStyle/>
        <a:p>
          <a:endParaRPr lang="en-US"/>
        </a:p>
      </dgm:t>
    </dgm:pt>
    <dgm:pt modelId="{BFCEF899-CD20-4205-9D27-A5ADCD77289A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dirty="0"/>
            <a:t>HR Plan</a:t>
          </a:r>
        </a:p>
      </dgm:t>
    </dgm:pt>
    <dgm:pt modelId="{A6BBBD33-6B3B-4BA3-B7D6-8E192941C170}" type="parTrans" cxnId="{EE8ACB9E-3D7A-4275-9476-367CA9BC0EB0}">
      <dgm:prSet/>
      <dgm:spPr/>
      <dgm:t>
        <a:bodyPr/>
        <a:lstStyle/>
        <a:p>
          <a:endParaRPr lang="en-US"/>
        </a:p>
      </dgm:t>
    </dgm:pt>
    <dgm:pt modelId="{747E269A-A3D8-4718-AC76-B1A20C396823}" type="sibTrans" cxnId="{EE8ACB9E-3D7A-4275-9476-367CA9BC0EB0}">
      <dgm:prSet/>
      <dgm:spPr/>
      <dgm:t>
        <a:bodyPr/>
        <a:lstStyle/>
        <a:p>
          <a:endParaRPr lang="en-US"/>
        </a:p>
      </dgm:t>
    </dgm:pt>
    <dgm:pt modelId="{C6A6F716-EE58-4786-817A-09FE857EC007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Staffing Management Plan</a:t>
          </a:r>
        </a:p>
      </dgm:t>
    </dgm:pt>
    <dgm:pt modelId="{72EC6EF8-75B8-4BF7-80AD-6B06ADA5F98A}" type="parTrans" cxnId="{27C352FE-C4F6-4972-BAD5-CDB5553C5699}">
      <dgm:prSet/>
      <dgm:spPr/>
      <dgm:t>
        <a:bodyPr/>
        <a:lstStyle/>
        <a:p>
          <a:endParaRPr lang="en-US"/>
        </a:p>
      </dgm:t>
    </dgm:pt>
    <dgm:pt modelId="{2F955737-4CB6-4F08-A448-2A7092C128A9}" type="sibTrans" cxnId="{27C352FE-C4F6-4972-BAD5-CDB5553C5699}">
      <dgm:prSet/>
      <dgm:spPr/>
      <dgm:t>
        <a:bodyPr/>
        <a:lstStyle/>
        <a:p>
          <a:endParaRPr lang="en-US"/>
        </a:p>
      </dgm:t>
    </dgm:pt>
    <dgm:pt modelId="{9D10D4CE-9F94-44DE-A195-EBE1FD678C52}" type="pres">
      <dgm:prSet presAssocID="{3D47A31B-6EF1-4D46-83B1-45F78A3E20B5}" presName="Name0" presStyleCnt="0">
        <dgm:presLayoutVars>
          <dgm:chMax val="7"/>
          <dgm:resizeHandles val="exact"/>
        </dgm:presLayoutVars>
      </dgm:prSet>
      <dgm:spPr/>
    </dgm:pt>
    <dgm:pt modelId="{62FBF331-CD43-4523-8CAC-62F73ACFC794}" type="pres">
      <dgm:prSet presAssocID="{3D47A31B-6EF1-4D46-83B1-45F78A3E20B5}" presName="comp1" presStyleCnt="0"/>
      <dgm:spPr/>
    </dgm:pt>
    <dgm:pt modelId="{C227DA5C-3DBD-4C77-BEC3-059E1655617D}" type="pres">
      <dgm:prSet presAssocID="{3D47A31B-6EF1-4D46-83B1-45F78A3E20B5}" presName="circle1" presStyleLbl="node1" presStyleIdx="0" presStyleCnt="3"/>
      <dgm:spPr/>
    </dgm:pt>
    <dgm:pt modelId="{162DD855-796F-4248-8EF4-2433D7D76B0B}" type="pres">
      <dgm:prSet presAssocID="{3D47A31B-6EF1-4D46-83B1-45F78A3E20B5}" presName="c1text" presStyleLbl="node1" presStyleIdx="0" presStyleCnt="3">
        <dgm:presLayoutVars>
          <dgm:bulletEnabled val="1"/>
        </dgm:presLayoutVars>
      </dgm:prSet>
      <dgm:spPr/>
    </dgm:pt>
    <dgm:pt modelId="{1AEFCE53-6BEE-428C-9473-BEBD65A5893A}" type="pres">
      <dgm:prSet presAssocID="{3D47A31B-6EF1-4D46-83B1-45F78A3E20B5}" presName="comp2" presStyleCnt="0"/>
      <dgm:spPr/>
    </dgm:pt>
    <dgm:pt modelId="{476DB4F4-E03B-4309-B857-4B4B19AE8EFC}" type="pres">
      <dgm:prSet presAssocID="{3D47A31B-6EF1-4D46-83B1-45F78A3E20B5}" presName="circle2" presStyleLbl="node1" presStyleIdx="1" presStyleCnt="3"/>
      <dgm:spPr/>
    </dgm:pt>
    <dgm:pt modelId="{17301C77-2C18-44E5-8B99-55EDA7A29D6A}" type="pres">
      <dgm:prSet presAssocID="{3D47A31B-6EF1-4D46-83B1-45F78A3E20B5}" presName="c2text" presStyleLbl="node1" presStyleIdx="1" presStyleCnt="3">
        <dgm:presLayoutVars>
          <dgm:bulletEnabled val="1"/>
        </dgm:presLayoutVars>
      </dgm:prSet>
      <dgm:spPr/>
    </dgm:pt>
    <dgm:pt modelId="{63CB4313-8C71-4B40-82B6-4952A489DBE5}" type="pres">
      <dgm:prSet presAssocID="{3D47A31B-6EF1-4D46-83B1-45F78A3E20B5}" presName="comp3" presStyleCnt="0"/>
      <dgm:spPr/>
    </dgm:pt>
    <dgm:pt modelId="{6CC981A0-2DC8-4B92-8A34-466A0FC5BD1F}" type="pres">
      <dgm:prSet presAssocID="{3D47A31B-6EF1-4D46-83B1-45F78A3E20B5}" presName="circle3" presStyleLbl="node1" presStyleIdx="2" presStyleCnt="3"/>
      <dgm:spPr/>
    </dgm:pt>
    <dgm:pt modelId="{65854EBC-E4E5-44A3-96F6-ECEAAD2C3088}" type="pres">
      <dgm:prSet presAssocID="{3D47A31B-6EF1-4D46-83B1-45F78A3E20B5}" presName="c3text" presStyleLbl="node1" presStyleIdx="2" presStyleCnt="3">
        <dgm:presLayoutVars>
          <dgm:bulletEnabled val="1"/>
        </dgm:presLayoutVars>
      </dgm:prSet>
      <dgm:spPr/>
    </dgm:pt>
  </dgm:ptLst>
  <dgm:cxnLst>
    <dgm:cxn modelId="{F150AD1F-65ED-4CFC-82EB-19089C46E5AD}" type="presOf" srcId="{BFCEF899-CD20-4205-9D27-A5ADCD77289A}" destId="{17301C77-2C18-44E5-8B99-55EDA7A29D6A}" srcOrd="1" destOrd="0" presId="urn:microsoft.com/office/officeart/2005/8/layout/venn2"/>
    <dgm:cxn modelId="{8562152B-9040-4B89-BD29-B016A82634FA}" srcId="{3D47A31B-6EF1-4D46-83B1-45F78A3E20B5}" destId="{20F0BD96-FFFD-4E9C-9DF4-3C592B8DBF86}" srcOrd="0" destOrd="0" parTransId="{E3DBB30C-DCA6-4789-970C-05B97D24F2A4}" sibTransId="{E8471B39-7E74-4213-8534-BD1FC6F118A6}"/>
    <dgm:cxn modelId="{72B66032-AF1B-4F22-9601-F798FAB4AB40}" type="presOf" srcId="{3D47A31B-6EF1-4D46-83B1-45F78A3E20B5}" destId="{9D10D4CE-9F94-44DE-A195-EBE1FD678C52}" srcOrd="0" destOrd="0" presId="urn:microsoft.com/office/officeart/2005/8/layout/venn2"/>
    <dgm:cxn modelId="{727CD03D-F795-4921-B972-9A13D434F260}" type="presOf" srcId="{20F0BD96-FFFD-4E9C-9DF4-3C592B8DBF86}" destId="{C227DA5C-3DBD-4C77-BEC3-059E1655617D}" srcOrd="0" destOrd="0" presId="urn:microsoft.com/office/officeart/2005/8/layout/venn2"/>
    <dgm:cxn modelId="{6AD70856-D2E9-4713-A1DC-E9663492A14D}" type="presOf" srcId="{C6A6F716-EE58-4786-817A-09FE857EC007}" destId="{65854EBC-E4E5-44A3-96F6-ECEAAD2C3088}" srcOrd="1" destOrd="0" presId="urn:microsoft.com/office/officeart/2005/8/layout/venn2"/>
    <dgm:cxn modelId="{6D729D90-2CBB-4BC5-AAA3-F85154110401}" type="presOf" srcId="{BFCEF899-CD20-4205-9D27-A5ADCD77289A}" destId="{476DB4F4-E03B-4309-B857-4B4B19AE8EFC}" srcOrd="0" destOrd="0" presId="urn:microsoft.com/office/officeart/2005/8/layout/venn2"/>
    <dgm:cxn modelId="{EE8ACB9E-3D7A-4275-9476-367CA9BC0EB0}" srcId="{3D47A31B-6EF1-4D46-83B1-45F78A3E20B5}" destId="{BFCEF899-CD20-4205-9D27-A5ADCD77289A}" srcOrd="1" destOrd="0" parTransId="{A6BBBD33-6B3B-4BA3-B7D6-8E192941C170}" sibTransId="{747E269A-A3D8-4718-AC76-B1A20C396823}"/>
    <dgm:cxn modelId="{6890A8A4-9F6C-4159-9CAA-2636BBCCCD20}" type="presOf" srcId="{20F0BD96-FFFD-4E9C-9DF4-3C592B8DBF86}" destId="{162DD855-796F-4248-8EF4-2433D7D76B0B}" srcOrd="1" destOrd="0" presId="urn:microsoft.com/office/officeart/2005/8/layout/venn2"/>
    <dgm:cxn modelId="{2559F3FC-0F83-4E69-9A34-4A39583409CF}" type="presOf" srcId="{C6A6F716-EE58-4786-817A-09FE857EC007}" destId="{6CC981A0-2DC8-4B92-8A34-466A0FC5BD1F}" srcOrd="0" destOrd="0" presId="urn:microsoft.com/office/officeart/2005/8/layout/venn2"/>
    <dgm:cxn modelId="{27C352FE-C4F6-4972-BAD5-CDB5553C5699}" srcId="{3D47A31B-6EF1-4D46-83B1-45F78A3E20B5}" destId="{C6A6F716-EE58-4786-817A-09FE857EC007}" srcOrd="2" destOrd="0" parTransId="{72EC6EF8-75B8-4BF7-80AD-6B06ADA5F98A}" sibTransId="{2F955737-4CB6-4F08-A448-2A7092C128A9}"/>
    <dgm:cxn modelId="{9E5AD960-915C-46BB-8775-77793BFB4B7E}" type="presParOf" srcId="{9D10D4CE-9F94-44DE-A195-EBE1FD678C52}" destId="{62FBF331-CD43-4523-8CAC-62F73ACFC794}" srcOrd="0" destOrd="0" presId="urn:microsoft.com/office/officeart/2005/8/layout/venn2"/>
    <dgm:cxn modelId="{40946674-702F-4287-A718-C3CC98A1070B}" type="presParOf" srcId="{62FBF331-CD43-4523-8CAC-62F73ACFC794}" destId="{C227DA5C-3DBD-4C77-BEC3-059E1655617D}" srcOrd="0" destOrd="0" presId="urn:microsoft.com/office/officeart/2005/8/layout/venn2"/>
    <dgm:cxn modelId="{39E179C3-702E-43CC-94A9-F3DE35AA9751}" type="presParOf" srcId="{62FBF331-CD43-4523-8CAC-62F73ACFC794}" destId="{162DD855-796F-4248-8EF4-2433D7D76B0B}" srcOrd="1" destOrd="0" presId="urn:microsoft.com/office/officeart/2005/8/layout/venn2"/>
    <dgm:cxn modelId="{B7AB3293-5EEB-4EDA-A2F3-13A8C324B06A}" type="presParOf" srcId="{9D10D4CE-9F94-44DE-A195-EBE1FD678C52}" destId="{1AEFCE53-6BEE-428C-9473-BEBD65A5893A}" srcOrd="1" destOrd="0" presId="urn:microsoft.com/office/officeart/2005/8/layout/venn2"/>
    <dgm:cxn modelId="{D4ED0FB7-3C4D-4DDB-96A2-82EF9EBB3BB2}" type="presParOf" srcId="{1AEFCE53-6BEE-428C-9473-BEBD65A5893A}" destId="{476DB4F4-E03B-4309-B857-4B4B19AE8EFC}" srcOrd="0" destOrd="0" presId="urn:microsoft.com/office/officeart/2005/8/layout/venn2"/>
    <dgm:cxn modelId="{B10D9662-E86A-4AAD-8EF4-7E90DD76FA74}" type="presParOf" srcId="{1AEFCE53-6BEE-428C-9473-BEBD65A5893A}" destId="{17301C77-2C18-44E5-8B99-55EDA7A29D6A}" srcOrd="1" destOrd="0" presId="urn:microsoft.com/office/officeart/2005/8/layout/venn2"/>
    <dgm:cxn modelId="{C0190948-D0CC-43F0-9724-677BB35958B0}" type="presParOf" srcId="{9D10D4CE-9F94-44DE-A195-EBE1FD678C52}" destId="{63CB4313-8C71-4B40-82B6-4952A489DBE5}" srcOrd="2" destOrd="0" presId="urn:microsoft.com/office/officeart/2005/8/layout/venn2"/>
    <dgm:cxn modelId="{B19FA878-F068-447F-B60B-2E4E1329A534}" type="presParOf" srcId="{63CB4313-8C71-4B40-82B6-4952A489DBE5}" destId="{6CC981A0-2DC8-4B92-8A34-466A0FC5BD1F}" srcOrd="0" destOrd="0" presId="urn:microsoft.com/office/officeart/2005/8/layout/venn2"/>
    <dgm:cxn modelId="{15BDBBDD-0697-428C-8ACB-34AC9B738095}" type="presParOf" srcId="{63CB4313-8C71-4B40-82B6-4952A489DBE5}" destId="{65854EBC-E4E5-44A3-96F6-ECEAAD2C308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27DA5C-3DBD-4C77-BEC3-059E1655617D}">
      <dsp:nvSpPr>
        <dsp:cNvPr id="0" name=""/>
        <dsp:cNvSpPr/>
      </dsp:nvSpPr>
      <dsp:spPr>
        <a:xfrm>
          <a:off x="820321" y="0"/>
          <a:ext cx="3503832" cy="3503832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Project Management Plan</a:t>
          </a:r>
        </a:p>
      </dsp:txBody>
      <dsp:txXfrm>
        <a:off x="1959942" y="175191"/>
        <a:ext cx="1224589" cy="525574"/>
      </dsp:txXfrm>
    </dsp:sp>
    <dsp:sp modelId="{476DB4F4-E03B-4309-B857-4B4B19AE8EFC}">
      <dsp:nvSpPr>
        <dsp:cNvPr id="0" name=""/>
        <dsp:cNvSpPr/>
      </dsp:nvSpPr>
      <dsp:spPr>
        <a:xfrm>
          <a:off x="1258300" y="875957"/>
          <a:ext cx="2627874" cy="2627874"/>
        </a:xfrm>
        <a:prstGeom prst="ellipse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HR Plan</a:t>
          </a:r>
        </a:p>
      </dsp:txBody>
      <dsp:txXfrm>
        <a:off x="1959942" y="1040200"/>
        <a:ext cx="1224589" cy="492726"/>
      </dsp:txXfrm>
    </dsp:sp>
    <dsp:sp modelId="{6CC981A0-2DC8-4B92-8A34-466A0FC5BD1F}">
      <dsp:nvSpPr>
        <dsp:cNvPr id="0" name=""/>
        <dsp:cNvSpPr/>
      </dsp:nvSpPr>
      <dsp:spPr>
        <a:xfrm>
          <a:off x="1696279" y="1751916"/>
          <a:ext cx="1751916" cy="1751916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Staffing Management Plan</a:t>
          </a:r>
        </a:p>
      </dsp:txBody>
      <dsp:txXfrm>
        <a:off x="1952841" y="2189895"/>
        <a:ext cx="1238791" cy="875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3/6/2019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3/6/2019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64C40B-4F85-45AE-AB8E-A03C1A0B1E11}" type="slidenum">
              <a:rPr lang="en-US" altLang="en-US"/>
              <a:pPr/>
              <a:t>15</a:t>
            </a:fld>
            <a:endParaRPr lang="en-US" altLang="en-US" dirty="0"/>
          </a:p>
        </p:txBody>
      </p:sp>
      <p:sp>
        <p:nvSpPr>
          <p:cNvPr id="37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7284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C93B51-C16D-4725-B408-55CF3EF450AF}" type="slidenum">
              <a:rPr lang="en-US" altLang="en-US"/>
              <a:pPr/>
              <a:t>16</a:t>
            </a:fld>
            <a:endParaRPr lang="en-US" altLang="en-US" dirty="0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9826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3796C7-B981-46F8-B1FF-4A7E5A909601}" type="slidenum">
              <a:rPr lang="en-US" altLang="en-US"/>
              <a:pPr/>
              <a:t>17</a:t>
            </a:fld>
            <a:endParaRPr lang="en-US" altLang="en-US" dirty="0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4660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42937-3BEE-471E-9EA7-345C83125DEC}" type="slidenum">
              <a:rPr lang="en-US" altLang="en-US"/>
              <a:pPr/>
              <a:t>19</a:t>
            </a:fld>
            <a:endParaRPr lang="en-US" altLang="en-US" dirty="0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5137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D5924B-0D7D-412C-80C0-F8AA66AFC953}" type="slidenum">
              <a:rPr lang="en-US" altLang="en-US"/>
              <a:pPr/>
              <a:t>25</a:t>
            </a:fld>
            <a:endParaRPr lang="en-US" altLang="en-US" dirty="0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8207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5080FB-8FD2-EC47-AE1E-22BA02AD3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BD197A0F-7427-A948-B614-39E4BA4877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3986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13E4B2-2BD5-AC4A-9760-35A741A1BB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62600"/>
            <a:ext cx="9144000" cy="91186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E91EB81-15D4-6C4E-906C-026E3331E31F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DE0F94FA-9FD6-BD4B-8342-4474096BF1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90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098A6-2D77-744B-BEA2-1797ABD1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C9B010B1-B5B2-B34D-9253-4A08FD10C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E3317B-B5BE-A04B-A739-CDFD7B0E6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9739" y="4706858"/>
            <a:ext cx="2787042" cy="15266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BD66C0E-7688-A843-B6D3-DD695A49F5F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84F087AB-5679-9F47-8D83-DA4480F096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0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70D268-3262-E649-8ED0-B509455AD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3226BDE-BB82-2B4F-9E02-7A935D499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805EBD-D1C9-ED40-B648-B71284B99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5977" y="2558371"/>
            <a:ext cx="3543171" cy="19408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95CE2-0E56-964F-91A3-2CA6C7BDB8FE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6796B26-50FE-964E-BDF1-55497A90A5B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4C8ADE3-74D2-FD4B-AE52-234AF51EDE4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8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8AD0C525-E0AA-D043-9A4F-20A37143C1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C4CE73-292D-864E-946B-105C9D6245A7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B1806A1-212D-4F48-8372-01F8EEDF80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405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0D2D20-7D04-A84B-8F1E-A62C3D4B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D05D1602-5677-9748-8EB7-690AE5C764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4B55CF-0AC8-F44B-B653-F150FF179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3886" y="4650751"/>
            <a:ext cx="4280114" cy="2234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7918C-164F-B149-AB86-72DB69D2A3B2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Reflective Questions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86F2E5-0334-354B-B89D-4AB002DEDE7D}"/>
              </a:ext>
            </a:extLst>
          </p:cNvPr>
          <p:cNvSpPr txBox="1">
            <a:spLocks/>
          </p:cNvSpPr>
          <p:nvPr userDrawn="1"/>
        </p:nvSpPr>
        <p:spPr>
          <a:xfrm>
            <a:off x="-142773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4C229D86-E06B-944F-9146-3ECC4F861C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80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279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5E00F74-DFB6-5747-A443-5C8043C0D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C8619B-ABA7-9E4F-B58C-FB93FBBAE26E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5A1ECAF-E67B-BD40-8347-938E4A265B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11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5BC35EB9-AE3D-F844-B567-C30181A259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562509-8DD4-B040-BAA1-847388CA5A2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A492B9C-AD18-BE4F-B657-8D0B016CCA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44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A26767D-02C0-DB4B-B626-CC393489FD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BF3E0B5-A574-134C-87FB-6E5173F1C281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7095C11E-CE69-C54D-8CF7-EF632990C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41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287B5D2-F50B-4B4A-97B7-4366895CE3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1AFCA2-7B2C-D04D-B92F-7ABDB260D66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3EB5ADD5-9DAD-A245-9BC3-F55EB59A5F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464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185A290C-FEA7-DD4D-B023-03EEE45323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9A9F206-B24D-B24A-B13B-F28A201E4302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EDB0EF6B-D89E-8D4F-91E5-376B84DAB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3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227351FB-26ED-744C-9960-ADFBB6AC8F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56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526C4-AE81-584A-B2CE-1F568667FC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CB352D7C-F460-B04F-8328-C46763E025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02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A20740D6-9582-A64B-91EA-D7869CA842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1D636-F5EF-3D4E-B641-BA6E8152F5B0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CFA164C6-E479-F546-952C-4778C3367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35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B573120E-642E-0643-A38B-2986D9C3FE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35D30-2493-AD4A-852F-CD16F90B7EC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2A3D09E6-28D2-C949-8CA1-E65C24F10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99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0CCA813-A45D-6146-9976-2BE31C6379AB}"/>
              </a:ext>
            </a:extLst>
          </p:cNvPr>
          <p:cNvSpPr/>
          <p:nvPr userDrawn="1"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09A665B6-64B8-0448-AB5E-CB8DC2B74C1C}"/>
              </a:ext>
            </a:extLst>
          </p:cNvPr>
          <p:cNvSpPr/>
          <p:nvPr/>
        </p:nvSpPr>
        <p:spPr>
          <a:xfrm>
            <a:off x="457200" y="685800"/>
            <a:ext cx="8229600" cy="419100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ED1C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27D27D-3DD6-3947-AC24-EC6790959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2057400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6485109-D412-DB42-94AA-0DC656F06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3165129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15B22A6-28AA-3242-955A-6B4EC92D5E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FF8DE52F-7C95-5541-BC7F-2F14FF21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5943600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413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7F104-82BA-8F4D-B222-EB78A7C4C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97B308B2-AF5D-1141-ACEE-FE0C77648C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42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340735-0E87-CC46-93D6-0D60E11747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12107F-3B03-A142-ADD0-8B76AD59B4B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E87DE8F0-CB9B-2840-A524-8BE08473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7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4A605F-8B15-FB46-9F61-470E09E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C0E01C7-55F8-CB46-A3D0-2C065754C7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785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213E4-182A-0540-9FE5-9CF876081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1552687-032D-C34A-A602-AD4C6BD9AA47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484E9A4-2002-AD4A-890B-49D02F7DA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2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8455566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7054516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8F2FA5A5-E3E2-9C44-BD0B-89DF91D8C8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300438"/>
            <a:ext cx="8460152" cy="3942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9" name="Picture 100" descr="book">
            <a:extLst>
              <a:ext uri="{FF2B5EF4-FFF2-40B4-BE49-F238E27FC236}">
                <a16:creationId xmlns:a16="http://schemas.microsoft.com/office/drawing/2014/main" id="{DB3E63F8-33D9-BE4A-A84B-93A628628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E0D9F7C-5F59-8245-A8F1-AA6DAEAA23ED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917D1463-228E-DC42-AA44-5A425CE67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1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53552-69A8-BD48-8CA2-F433F3BDB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966438BD-F346-2049-BD71-86C1F78B25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2261936"/>
            <a:ext cx="8460152" cy="3980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00" descr="book">
            <a:extLst>
              <a:ext uri="{FF2B5EF4-FFF2-40B4-BE49-F238E27FC236}">
                <a16:creationId xmlns:a16="http://schemas.microsoft.com/office/drawing/2014/main" id="{9D5CEE60-2C88-9E49-B28B-58454BEF35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6F1A9-2B9D-584B-8245-44EA0A3A2E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72784" y="4243143"/>
            <a:ext cx="2871216" cy="2614857"/>
          </a:xfrm>
          <a:prstGeom prst="rect">
            <a:avLst/>
          </a:prstGeom>
        </p:spPr>
      </p:pic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DF18D2F-C485-F946-A6AD-6D9AB08D0C01}"/>
              </a:ext>
            </a:extLst>
          </p:cNvPr>
          <p:cNvSpPr txBox="1">
            <a:spLocks/>
          </p:cNvSpPr>
          <p:nvPr userDrawn="1"/>
        </p:nvSpPr>
        <p:spPr>
          <a:xfrm>
            <a:off x="81975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9" name="Picture 18" descr="CompTIA_logo.wmf">
            <a:extLst>
              <a:ext uri="{FF2B5EF4-FFF2-40B4-BE49-F238E27FC236}">
                <a16:creationId xmlns:a16="http://schemas.microsoft.com/office/drawing/2014/main" id="{E78EE45E-3A6B-D748-A160-F51D4337732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95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41D967-990F-E944-A75C-DDD8D816E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A7A7784F-0CF1-6447-8E21-F2091A64A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9384BF-4DD5-0241-9855-AF2027C9E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8654" y="4716892"/>
            <a:ext cx="2426148" cy="150876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5691A58-3DA6-9C42-9DEE-56D4A55368C9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06248EB9-11AC-804B-A135-4EFD54359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4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6DABA9-2B0D-064E-BEB6-5D5E546F3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3" y="6506678"/>
            <a:ext cx="261937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00">
                <a:solidFill>
                  <a:srgbClr val="69727B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479FADE8-B2CC-4340-89CD-7751242F44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E55E5-96BD-EA4D-B74C-B45EA2344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2600" y="2565400"/>
            <a:ext cx="3101607" cy="19288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019800"/>
            <a:ext cx="9144000" cy="455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7E3B64-90B7-7849-9847-8B6319B6F077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Myriad Pro"/>
                <a:ea typeface="+mn-ea"/>
                <a:cs typeface="+mn-cs"/>
              </a:rPr>
              <a:t>Activity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E8DCE48-C8A9-6944-B701-A58A7D7F70BB}"/>
              </a:ext>
            </a:extLst>
          </p:cNvPr>
          <p:cNvSpPr txBox="1">
            <a:spLocks/>
          </p:cNvSpPr>
          <p:nvPr userDrawn="1"/>
        </p:nvSpPr>
        <p:spPr>
          <a:xfrm>
            <a:off x="3543702" y="6507956"/>
            <a:ext cx="4999948" cy="273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(c) 2018 CompTIA Properties, LLC. All Rights Reserved.  |  CompTIA.org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DAF65D91-8240-174E-9C5B-36131D70ED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58624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8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8455567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674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0" i="0" u="none" kern="1200">
          <a:solidFill>
            <a:srgbClr val="ED1C24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Planning Human Resources and Quality Management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Create a Human Resource Plan</a:t>
            </a:r>
          </a:p>
          <a:p>
            <a:r>
              <a:rPr lang="en-US"/>
              <a:t>Create a Quality Management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E28166-83B5-497A-A24D-B2FBA17D0A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Human Resource Plan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D55474-B924-436F-B9E4-4D5156923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095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Totality of features and characteristics of a product or services that influence and support its ability to satisfy the stated or implied needs.</a:t>
            </a:r>
          </a:p>
          <a:p>
            <a:r>
              <a:rPr lang="en-US" dirty="0"/>
              <a:t>In business, quality should be:</a:t>
            </a:r>
          </a:p>
          <a:p>
            <a:pPr lvl="1"/>
            <a:r>
              <a:rPr lang="en-US" dirty="0"/>
              <a:t>Feasible</a:t>
            </a:r>
          </a:p>
          <a:p>
            <a:pPr lvl="1"/>
            <a:r>
              <a:rPr lang="en-US" dirty="0"/>
              <a:t>Modifiable</a:t>
            </a:r>
          </a:p>
          <a:p>
            <a:pPr lvl="1"/>
            <a:r>
              <a:rPr lang="en-US" dirty="0"/>
              <a:t>Measurable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911" y="2743200"/>
            <a:ext cx="3008179" cy="288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22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Quality Process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Quality management includes three stages: quality planning, quality assurance, and quality control.</a:t>
            </a:r>
          </a:p>
          <a:p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581846" y="2233944"/>
            <a:ext cx="3980309" cy="3820166"/>
            <a:chOff x="1981200" y="1135623"/>
            <a:chExt cx="5029200" cy="5059408"/>
          </a:xfrm>
        </p:grpSpPr>
        <p:sp>
          <p:nvSpPr>
            <p:cNvPr id="9" name="Freeform 8"/>
            <p:cNvSpPr/>
            <p:nvPr/>
          </p:nvSpPr>
          <p:spPr>
            <a:xfrm>
              <a:off x="3578561" y="1524000"/>
              <a:ext cx="1765101" cy="1765101"/>
            </a:xfrm>
            <a:custGeom>
              <a:avLst/>
              <a:gdLst>
                <a:gd name="connsiteX0" fmla="*/ 0 w 1765101"/>
                <a:gd name="connsiteY0" fmla="*/ 882551 h 1765101"/>
                <a:gd name="connsiteX1" fmla="*/ 882551 w 1765101"/>
                <a:gd name="connsiteY1" fmla="*/ 0 h 1765101"/>
                <a:gd name="connsiteX2" fmla="*/ 1765102 w 1765101"/>
                <a:gd name="connsiteY2" fmla="*/ 882551 h 1765101"/>
                <a:gd name="connsiteX3" fmla="*/ 882551 w 1765101"/>
                <a:gd name="connsiteY3" fmla="*/ 1765102 h 1765101"/>
                <a:gd name="connsiteX4" fmla="*/ 0 w 1765101"/>
                <a:gd name="connsiteY4" fmla="*/ 882551 h 176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5101" h="1765101">
                  <a:moveTo>
                    <a:pt x="0" y="882551"/>
                  </a:moveTo>
                  <a:cubicBezTo>
                    <a:pt x="0" y="395132"/>
                    <a:pt x="395132" y="0"/>
                    <a:pt x="882551" y="0"/>
                  </a:cubicBezTo>
                  <a:cubicBezTo>
                    <a:pt x="1369970" y="0"/>
                    <a:pt x="1765102" y="395132"/>
                    <a:pt x="1765102" y="882551"/>
                  </a:cubicBezTo>
                  <a:cubicBezTo>
                    <a:pt x="1765102" y="1369970"/>
                    <a:pt x="1369970" y="1765102"/>
                    <a:pt x="882551" y="1765102"/>
                  </a:cubicBezTo>
                  <a:cubicBezTo>
                    <a:pt x="395132" y="1765102"/>
                    <a:pt x="0" y="1369970"/>
                    <a:pt x="0" y="88255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7703" tIns="287703" rIns="287703" bIns="287703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Quality planning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245299" y="3965199"/>
              <a:ext cx="1765101" cy="1765101"/>
            </a:xfrm>
            <a:custGeom>
              <a:avLst/>
              <a:gdLst>
                <a:gd name="connsiteX0" fmla="*/ 0 w 1765101"/>
                <a:gd name="connsiteY0" fmla="*/ 882551 h 1765101"/>
                <a:gd name="connsiteX1" fmla="*/ 882551 w 1765101"/>
                <a:gd name="connsiteY1" fmla="*/ 0 h 1765101"/>
                <a:gd name="connsiteX2" fmla="*/ 1765102 w 1765101"/>
                <a:gd name="connsiteY2" fmla="*/ 882551 h 1765101"/>
                <a:gd name="connsiteX3" fmla="*/ 882551 w 1765101"/>
                <a:gd name="connsiteY3" fmla="*/ 1765102 h 1765101"/>
                <a:gd name="connsiteX4" fmla="*/ 0 w 1765101"/>
                <a:gd name="connsiteY4" fmla="*/ 882551 h 176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5101" h="1765101">
                  <a:moveTo>
                    <a:pt x="0" y="882551"/>
                  </a:moveTo>
                  <a:cubicBezTo>
                    <a:pt x="0" y="395132"/>
                    <a:pt x="395132" y="0"/>
                    <a:pt x="882551" y="0"/>
                  </a:cubicBezTo>
                  <a:cubicBezTo>
                    <a:pt x="1369970" y="0"/>
                    <a:pt x="1765102" y="395132"/>
                    <a:pt x="1765102" y="882551"/>
                  </a:cubicBezTo>
                  <a:cubicBezTo>
                    <a:pt x="1765102" y="1369970"/>
                    <a:pt x="1369970" y="1765102"/>
                    <a:pt x="882551" y="1765102"/>
                  </a:cubicBezTo>
                  <a:cubicBezTo>
                    <a:pt x="395132" y="1765102"/>
                    <a:pt x="0" y="1369970"/>
                    <a:pt x="0" y="88255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7703" tIns="287703" rIns="287703" bIns="287703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Quality assurance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981200" y="3965199"/>
              <a:ext cx="1765101" cy="1765101"/>
            </a:xfrm>
            <a:custGeom>
              <a:avLst/>
              <a:gdLst>
                <a:gd name="connsiteX0" fmla="*/ 0 w 1765101"/>
                <a:gd name="connsiteY0" fmla="*/ 882551 h 1765101"/>
                <a:gd name="connsiteX1" fmla="*/ 882551 w 1765101"/>
                <a:gd name="connsiteY1" fmla="*/ 0 h 1765101"/>
                <a:gd name="connsiteX2" fmla="*/ 1765102 w 1765101"/>
                <a:gd name="connsiteY2" fmla="*/ 882551 h 1765101"/>
                <a:gd name="connsiteX3" fmla="*/ 882551 w 1765101"/>
                <a:gd name="connsiteY3" fmla="*/ 1765102 h 1765101"/>
                <a:gd name="connsiteX4" fmla="*/ 0 w 1765101"/>
                <a:gd name="connsiteY4" fmla="*/ 882551 h 176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5101" h="1765101">
                  <a:moveTo>
                    <a:pt x="0" y="882551"/>
                  </a:moveTo>
                  <a:cubicBezTo>
                    <a:pt x="0" y="395132"/>
                    <a:pt x="395132" y="0"/>
                    <a:pt x="882551" y="0"/>
                  </a:cubicBezTo>
                  <a:cubicBezTo>
                    <a:pt x="1369970" y="0"/>
                    <a:pt x="1765102" y="395132"/>
                    <a:pt x="1765102" y="882551"/>
                  </a:cubicBezTo>
                  <a:cubicBezTo>
                    <a:pt x="1765102" y="1369970"/>
                    <a:pt x="1369970" y="1765102"/>
                    <a:pt x="882551" y="1765102"/>
                  </a:cubicBezTo>
                  <a:cubicBezTo>
                    <a:pt x="395132" y="1765102"/>
                    <a:pt x="0" y="1369970"/>
                    <a:pt x="0" y="88255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7703" tIns="287703" rIns="287703" bIns="287703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Quality control</a:t>
              </a:r>
            </a:p>
          </p:txBody>
        </p:sp>
        <p:sp>
          <p:nvSpPr>
            <p:cNvPr id="6" name="Left-Right Arrow 5"/>
            <p:cNvSpPr/>
            <p:nvPr/>
          </p:nvSpPr>
          <p:spPr>
            <a:xfrm>
              <a:off x="3940836" y="4685224"/>
              <a:ext cx="1088364" cy="572561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Left-Right Arrow 6"/>
            <p:cNvSpPr/>
            <p:nvPr/>
          </p:nvSpPr>
          <p:spPr>
            <a:xfrm rot="13914150">
              <a:off x="4769607" y="3347540"/>
              <a:ext cx="1088365" cy="572561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6" name="Text Box 307"/>
            <p:cNvSpPr txBox="1">
              <a:spLocks noChangeArrowheads="1"/>
            </p:cNvSpPr>
            <p:nvPr/>
          </p:nvSpPr>
          <p:spPr bwMode="auto">
            <a:xfrm>
              <a:off x="3715780" y="1135623"/>
              <a:ext cx="1490663" cy="4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rPr>
                <a:t>Planning</a:t>
              </a:r>
            </a:p>
          </p:txBody>
        </p:sp>
        <p:sp>
          <p:nvSpPr>
            <p:cNvPr id="17" name="Text Box 307"/>
            <p:cNvSpPr txBox="1">
              <a:spLocks noChangeArrowheads="1"/>
            </p:cNvSpPr>
            <p:nvPr/>
          </p:nvSpPr>
          <p:spPr bwMode="auto">
            <a:xfrm>
              <a:off x="2118420" y="5726271"/>
              <a:ext cx="1490663" cy="4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lvl="0" algn="ctr" defTabSz="914400" eaLnBrk="1" hangingPunct="1">
                <a:spcBef>
                  <a:spcPct val="50000"/>
                </a:spcBef>
                <a:defRPr/>
              </a:pPr>
              <a:r>
                <a:rPr lang="en-US" sz="1700" kern="0" dirty="0">
                  <a:solidFill>
                    <a:srgbClr val="000000"/>
                  </a:solidFill>
                  <a:latin typeface="Calibri"/>
                  <a:cs typeface="Calibri"/>
                </a:rPr>
                <a:t>Controlling</a:t>
              </a:r>
              <a:endParaRPr kumimoji="0" lang="en-US" sz="17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8" name="Text Box 307"/>
            <p:cNvSpPr txBox="1">
              <a:spLocks noChangeArrowheads="1"/>
            </p:cNvSpPr>
            <p:nvPr/>
          </p:nvSpPr>
          <p:spPr bwMode="auto">
            <a:xfrm>
              <a:off x="5382517" y="5726271"/>
              <a:ext cx="1490663" cy="4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rPr>
                <a:t>Executing</a:t>
              </a:r>
            </a:p>
          </p:txBody>
        </p:sp>
        <p:sp>
          <p:nvSpPr>
            <p:cNvPr id="15" name="Left-Right Arrow 6"/>
            <p:cNvSpPr/>
            <p:nvPr/>
          </p:nvSpPr>
          <p:spPr>
            <a:xfrm rot="18081791">
              <a:off x="3096260" y="3354989"/>
              <a:ext cx="1088365" cy="572561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9774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Variables Affecting Quality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406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Cost associated with a particular problem.</a:t>
            </a:r>
          </a:p>
          <a:p>
            <a:r>
              <a:rPr lang="en-US" altLang="en-US" dirty="0"/>
              <a:t>Time loss associated with a particular problem.</a:t>
            </a:r>
          </a:p>
          <a:p>
            <a:r>
              <a:rPr lang="en-US" altLang="en-US" dirty="0"/>
              <a:t>Degree of hazard associated with a particular problem, such as health or safety.</a:t>
            </a:r>
          </a:p>
          <a:p>
            <a:r>
              <a:rPr lang="en-US" altLang="en-US" dirty="0"/>
              <a:t>Pressure to get a product to market.</a:t>
            </a:r>
          </a:p>
          <a:p>
            <a:r>
              <a:rPr lang="en-US" altLang="en-US" dirty="0"/>
              <a:t>Poor design.</a:t>
            </a:r>
          </a:p>
          <a:p>
            <a:r>
              <a:rPr lang="en-US" altLang="en-US" dirty="0"/>
              <a:t>Unclear directions.</a:t>
            </a:r>
          </a:p>
          <a:p>
            <a:r>
              <a:rPr lang="en-US" altLang="en-US" dirty="0"/>
              <a:t>Issues with vendors.</a:t>
            </a:r>
          </a:p>
          <a:p>
            <a:r>
              <a:rPr lang="en-US" altLang="en-US" dirty="0"/>
              <a:t>Burned out team members.</a:t>
            </a:r>
          </a:p>
        </p:txBody>
      </p:sp>
    </p:spTree>
    <p:extLst>
      <p:ext uri="{BB962C8B-B14F-4D97-AF65-F5344CB8AC3E}">
        <p14:creationId xmlns:p14="http://schemas.microsoft.com/office/powerpoint/2010/main" val="2389823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TQM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407555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/>
              <a:t>An approach to improving business results through emphasis on customer satisfaction, employee development, and processes rather than on functions.</a:t>
            </a:r>
          </a:p>
          <a:p>
            <a:pPr lvl="1">
              <a:lnSpc>
                <a:spcPct val="90000"/>
              </a:lnSpc>
            </a:pPr>
            <a:endParaRPr lang="en-US" alt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35477"/>
              </p:ext>
            </p:extLst>
          </p:nvPr>
        </p:nvGraphicFramePr>
        <p:xfrm>
          <a:off x="762000" y="2453641"/>
          <a:ext cx="7620000" cy="3185159"/>
        </p:xfrm>
        <a:graphic>
          <a:graphicData uri="http://schemas.openxmlformats.org/drawingml/2006/table">
            <a:tbl>
              <a:tblPr/>
              <a:tblGrid>
                <a:gridCol w="1882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09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Theorist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Approach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W. Edwards Deming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The Deming cycle focuses on continuous process improvement in which quality must be continuously improved to meet customer needs.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Joseph M. Juran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The Juran trilogy breaks quality management into quality planning, control, and improvement.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Philip B. Crosby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This method emphasizes four absolutes: conformance to requirements, quality is achieved by prevention, standard of zero defects, and quality is measured by determining the cost of quality.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Genichi Taguchi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The Taguchi method emphasizes that quality should be designed into the product so that factors that cause variation can be identified and controlled.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197140"/>
                  </a:ext>
                </a:extLst>
              </a:tr>
              <a:tr h="511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William (Bill) Smith, Jr.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Six Sigma emphasizes responding to customer needs and improving processes by systematically removing defects.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49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8814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Standards and Regulations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Standards</a:t>
            </a:r>
          </a:p>
          <a:p>
            <a:r>
              <a:rPr lang="en-US" dirty="0"/>
              <a:t>Voluntary guidelines or characteristics that have been approved by a recognized body of experts such as the International Organization for Standards (ISO).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Regulations</a:t>
            </a:r>
            <a:endParaRPr lang="en-US" dirty="0"/>
          </a:p>
          <a:p>
            <a:r>
              <a:rPr lang="en-US" dirty="0"/>
              <a:t>Compliance-mandatory characteristics for specific products, services, or processes.</a:t>
            </a:r>
          </a:p>
          <a:p>
            <a:endParaRPr lang="en-US" dirty="0"/>
          </a:p>
          <a:p>
            <a:pPr marL="344488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2007 U.S. recall of toys with lead-based paint.</a:t>
            </a:r>
          </a:p>
          <a:p>
            <a:pPr lvl="1"/>
            <a:r>
              <a:rPr lang="en-US" dirty="0"/>
              <a:t>New rules and regulations.</a:t>
            </a:r>
          </a:p>
          <a:p>
            <a:pPr lvl="1"/>
            <a:r>
              <a:rPr lang="en-US" dirty="0"/>
              <a:t>Stricter federal regulations with criminal penalties.</a:t>
            </a:r>
          </a:p>
          <a:p>
            <a:pPr lvl="1"/>
            <a:r>
              <a:rPr lang="en-US" dirty="0"/>
              <a:t>U.S. toy retailers forced suppliers to meet tougher standards.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258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ISO 9000 Series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7581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A quality system standard that is applicable to any product, service, or process in the world.</a:t>
            </a:r>
          </a:p>
          <a:p>
            <a:r>
              <a:rPr lang="en-US" altLang="en-US" dirty="0"/>
              <a:t>Developed by ISO, a consortium of approximately 100 of the world’s industrial nations.</a:t>
            </a:r>
          </a:p>
          <a:p>
            <a:r>
              <a:rPr lang="en-US" altLang="en-US" dirty="0"/>
              <a:t>Does not guarantee that an organization will produce quality products or services.</a:t>
            </a:r>
          </a:p>
          <a:p>
            <a:r>
              <a:rPr lang="en-US" altLang="en-US" dirty="0"/>
              <a:t>Simply confirms that appropriate systems are in place.</a:t>
            </a:r>
          </a:p>
        </p:txBody>
      </p:sp>
    </p:spTree>
    <p:extLst>
      <p:ext uri="{BB962C8B-B14F-4D97-AF65-F5344CB8AC3E}">
        <p14:creationId xmlns:p14="http://schemas.microsoft.com/office/powerpoint/2010/main" val="1837728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Cost of Quality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total cost of effort needed to achieve an acceptable level of quality in the project’s product or service.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373084"/>
              </p:ext>
            </p:extLst>
          </p:nvPr>
        </p:nvGraphicFramePr>
        <p:xfrm>
          <a:off x="762000" y="2445463"/>
          <a:ext cx="7620000" cy="2659937"/>
        </p:xfrm>
        <a:graphic>
          <a:graphicData uri="http://schemas.openxmlformats.org/drawingml/2006/table">
            <a:tbl>
              <a:tblPr/>
              <a:tblGrid>
                <a:gridCol w="1882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09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Type of Cost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Prevention costs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Upfront costs of programs or processes needed to meet customer requirements or design in quality.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Appraisal costs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Costs associated with evaluating whether the programs or processes meet requirements.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Internal failure costs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Costs associated with making the product or service acceptable to the customer after it fails internal testing and before it is delivered to the customer.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External failure costs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Costs due to rejection of the product or service by the customer.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197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92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Checklists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job aid that prompts employees to perform activities according to a consistent quality standard.</a:t>
            </a:r>
          </a:p>
          <a:p>
            <a:r>
              <a:rPr lang="en-US" dirty="0"/>
              <a:t>Items are stated as either imperatives or questions. </a:t>
            </a:r>
          </a:p>
          <a:p>
            <a:r>
              <a:rPr lang="en-US" dirty="0"/>
              <a:t>Checklists can be simple or complex depending on employees expertise and the situation.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743" y="3048000"/>
            <a:ext cx="5942857" cy="3085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8918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Flowcharts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81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diagram that shows the relationships of various elements in a system or process.</a:t>
            </a:r>
          </a:p>
          <a:p>
            <a:r>
              <a:rPr lang="en-US" altLang="en-US" dirty="0"/>
              <a:t>Two flowcharting techniques include:</a:t>
            </a:r>
          </a:p>
          <a:p>
            <a:pPr lvl="1"/>
            <a:r>
              <a:rPr lang="en-US" altLang="en-US" i="1" dirty="0"/>
              <a:t>Process or system flowchart</a:t>
            </a:r>
            <a:endParaRPr lang="en-US" altLang="en-US" dirty="0"/>
          </a:p>
          <a:p>
            <a:pPr lvl="1"/>
            <a:r>
              <a:rPr lang="en-US" altLang="en-US" i="1" dirty="0"/>
              <a:t>Cause-and-effect diagram</a:t>
            </a:r>
            <a:endParaRPr lang="en-US" altLang="en-US" dirty="0"/>
          </a:p>
          <a:p>
            <a:r>
              <a:rPr lang="en-US" altLang="en-US" dirty="0"/>
              <a:t>Help identify potential quality problems and possible effects of the problems.</a:t>
            </a:r>
          </a:p>
        </p:txBody>
      </p:sp>
    </p:spTree>
    <p:extLst>
      <p:ext uri="{BB962C8B-B14F-4D97-AF65-F5344CB8AC3E}">
        <p14:creationId xmlns:p14="http://schemas.microsoft.com/office/powerpoint/2010/main" val="963296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Interfaces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361441"/>
              </p:ext>
            </p:extLst>
          </p:nvPr>
        </p:nvGraphicFramePr>
        <p:xfrm>
          <a:off x="792571" y="1185672"/>
          <a:ext cx="7558858" cy="5138928"/>
        </p:xfrm>
        <a:graphic>
          <a:graphicData uri="http://schemas.openxmlformats.org/drawingml/2006/table">
            <a:tbl>
              <a:tblPr/>
              <a:tblGrid>
                <a:gridCol w="175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8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Interface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Organizational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Reporting relationships among different organizational units.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Internal or external to the parent organization.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Include interfaces among the project team, upper management, functional managers supporting the team, and customers.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Technical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Reporting relationships among technical disciplines on the project.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Occur during a phase or during the transition between phases.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Reflect informal or formal relationships with project team and outside of the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Interpersonal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Reporting relationships among individuals working on the project.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Formal and informal.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Internal and external.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Logistical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Relationships between project team members who are distributed across different buildings, countries, and time zones.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37602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Political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Relationships inside an organization among people who have different interests in the organization and its projects. Can be affected by: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Interpersonal dynamics.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Individual aspirations.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Individual’s need to satisfy disclosed or undisclosed interests.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164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384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Flowchart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2613127" y="1403758"/>
            <a:ext cx="4016273" cy="4844642"/>
            <a:chOff x="2613127" y="1124482"/>
            <a:chExt cx="4016273" cy="4844642"/>
          </a:xfrm>
        </p:grpSpPr>
        <p:cxnSp>
          <p:nvCxnSpPr>
            <p:cNvPr id="75" name="Straight Arrow Connector 74"/>
            <p:cNvCxnSpPr/>
            <p:nvPr/>
          </p:nvCxnSpPr>
          <p:spPr>
            <a:xfrm flipH="1" flipV="1">
              <a:off x="3035329" y="5456784"/>
              <a:ext cx="546071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2613127" y="1124482"/>
              <a:ext cx="329184" cy="329184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A</a:t>
              </a: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2663289" y="5292192"/>
              <a:ext cx="329184" cy="329184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B</a:t>
              </a:r>
            </a:p>
          </p:txBody>
        </p:sp>
        <p:cxnSp>
          <p:nvCxnSpPr>
            <p:cNvPr id="46" name="Straight Arrow Connector 45"/>
            <p:cNvCxnSpPr>
              <a:stCxn id="9" idx="6"/>
              <a:endCxn id="36" idx="1"/>
            </p:cNvCxnSpPr>
            <p:nvPr/>
          </p:nvCxnSpPr>
          <p:spPr>
            <a:xfrm flipV="1">
              <a:off x="2942311" y="1286198"/>
              <a:ext cx="196151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 flipV="1">
              <a:off x="3837263" y="1502081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V="1">
              <a:off x="3840052" y="2111681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 flipV="1">
              <a:off x="3840052" y="3295643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 flipV="1">
              <a:off x="3840052" y="3829043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 flipV="1">
              <a:off x="3840052" y="4286243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 flipV="1">
              <a:off x="3840052" y="4854881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3416700" y="2180349"/>
              <a:ext cx="1040067" cy="1040067"/>
              <a:chOff x="2548648" y="2133600"/>
              <a:chExt cx="1040067" cy="1040067"/>
            </a:xfrm>
          </p:grpSpPr>
          <p:sp>
            <p:nvSpPr>
              <p:cNvPr id="3" name="Flowchart: Decision 2"/>
              <p:cNvSpPr>
                <a:spLocks noChangeAspect="1"/>
              </p:cNvSpPr>
              <p:nvPr/>
            </p:nvSpPr>
            <p:spPr>
              <a:xfrm>
                <a:off x="2548648" y="2133600"/>
                <a:ext cx="1040067" cy="1040067"/>
              </a:xfrm>
              <a:prstGeom prst="flowChartDecision">
                <a:avLst/>
              </a:prstGeom>
              <a:solidFill>
                <a:schemeClr val="accent3"/>
              </a:solidFill>
              <a:ln w="28575" cap="flat" cmpd="sng" algn="ctr">
                <a:solidFill>
                  <a:schemeClr val="bg2">
                    <a:lumMod val="9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634360" y="2445884"/>
                <a:ext cx="877773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b="1" kern="0" dirty="0"/>
                  <a:t>Fractures detected?</a:t>
                </a:r>
                <a:endParaRPr lang="en-US" sz="1100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138461" y="1607124"/>
              <a:ext cx="1596544" cy="443897"/>
              <a:chOff x="3127855" y="1764079"/>
              <a:chExt cx="1596544" cy="443897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127855" y="1764079"/>
                <a:ext cx="1596544" cy="403828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152543" y="1777089"/>
                <a:ext cx="149565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kern="0" dirty="0"/>
                  <a:t>X-ray the weld to detect micro-fractures</a:t>
                </a:r>
                <a:endParaRPr lang="en-US" sz="11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141249" y="3365133"/>
              <a:ext cx="1596544" cy="443897"/>
              <a:chOff x="3127855" y="1764079"/>
              <a:chExt cx="1596544" cy="443897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3127855" y="1764079"/>
                <a:ext cx="1596544" cy="403828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152543" y="1777089"/>
                <a:ext cx="149565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kern="0" dirty="0"/>
                  <a:t>Connect pressure unit to open end of pipe</a:t>
                </a:r>
                <a:endParaRPr lang="en-US" sz="1100" dirty="0"/>
              </a:p>
            </p:txBody>
          </p:sp>
        </p:grpSp>
        <p:sp>
          <p:nvSpPr>
            <p:cNvPr id="29" name="Rounded Rectangle 28"/>
            <p:cNvSpPr/>
            <p:nvPr/>
          </p:nvSpPr>
          <p:spPr>
            <a:xfrm>
              <a:off x="3141250" y="3938358"/>
              <a:ext cx="1596543" cy="3234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/>
                <a:t>Pressurize unit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141249" y="4406507"/>
              <a:ext cx="1596544" cy="443897"/>
              <a:chOff x="3127855" y="1764079"/>
              <a:chExt cx="1596544" cy="443897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3127855" y="1764079"/>
                <a:ext cx="1596544" cy="403828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152543" y="1777089"/>
                <a:ext cx="149565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kern="0" dirty="0"/>
                  <a:t>Check weld for leaks for 15 minutes</a:t>
                </a:r>
                <a:endParaRPr lang="en-US" sz="1100" dirty="0"/>
              </a:p>
            </p:txBody>
          </p:sp>
        </p:grpSp>
        <p:sp>
          <p:nvSpPr>
            <p:cNvPr id="36" name="Rounded Rectangle 35"/>
            <p:cNvSpPr/>
            <p:nvPr/>
          </p:nvSpPr>
          <p:spPr>
            <a:xfrm>
              <a:off x="3138462" y="1124482"/>
              <a:ext cx="1596543" cy="3234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/>
                <a:t>Pressurization test</a:t>
              </a: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5020665" y="5257800"/>
              <a:ext cx="1596543" cy="3234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/>
                <a:t>Test complete</a:t>
              </a: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5600430" y="4166616"/>
              <a:ext cx="329184" cy="329184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A</a:t>
              </a: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5600430" y="2003034"/>
              <a:ext cx="329184" cy="329184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>
                  <a:solidFill>
                    <a:schemeClr val="bg1"/>
                  </a:solidFill>
                  <a:latin typeface="Arial"/>
                </a:rPr>
                <a:t>B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5400000" flipV="1">
              <a:off x="5668341" y="4057723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V="1">
              <a:off x="5668341" y="2415081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5400000" flipV="1">
              <a:off x="5668341" y="2907782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 flipV="1">
              <a:off x="5668341" y="3517382"/>
              <a:ext cx="193362" cy="2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5008169" y="3012825"/>
              <a:ext cx="1596544" cy="443897"/>
              <a:chOff x="3127855" y="1764079"/>
              <a:chExt cx="1596544" cy="443897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3127855" y="1764079"/>
                <a:ext cx="1596544" cy="403828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152543" y="1777089"/>
                <a:ext cx="149565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kern="0" dirty="0"/>
                  <a:t>Prepare the weld surface</a:t>
                </a:r>
                <a:endParaRPr lang="en-US" sz="1100" dirty="0"/>
              </a:p>
            </p:txBody>
          </p:sp>
        </p:grpSp>
        <p:sp>
          <p:nvSpPr>
            <p:cNvPr id="61" name="Rounded Rectangle 60"/>
            <p:cNvSpPr/>
            <p:nvPr/>
          </p:nvSpPr>
          <p:spPr>
            <a:xfrm>
              <a:off x="5002593" y="2514600"/>
              <a:ext cx="1602120" cy="3234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/>
                <a:t>Grind out the old weld</a:t>
              </a: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5032857" y="3638968"/>
              <a:ext cx="1596543" cy="3234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sz="1100" b="1" kern="0" dirty="0"/>
                <a:t>Apply the new weld</a:t>
              </a:r>
            </a:p>
          </p:txBody>
        </p:sp>
        <p:cxnSp>
          <p:nvCxnSpPr>
            <p:cNvPr id="66" name="Straight Arrow Connector 65"/>
            <p:cNvCxnSpPr>
              <a:stCxn id="3" idx="3"/>
            </p:cNvCxnSpPr>
            <p:nvPr/>
          </p:nvCxnSpPr>
          <p:spPr>
            <a:xfrm>
              <a:off x="4456767" y="2700383"/>
              <a:ext cx="54607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4539947" y="2438772"/>
              <a:ext cx="3850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Yes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491376" y="5157906"/>
              <a:ext cx="3529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No</a:t>
              </a: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flipV="1">
              <a:off x="4394737" y="5457977"/>
              <a:ext cx="546071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955044" y="3124766"/>
              <a:ext cx="3529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No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037876" y="5157906"/>
              <a:ext cx="3850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Yes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416700" y="4929057"/>
              <a:ext cx="1040067" cy="1040067"/>
              <a:chOff x="2548648" y="2133600"/>
              <a:chExt cx="1040067" cy="1040067"/>
            </a:xfrm>
          </p:grpSpPr>
          <p:sp>
            <p:nvSpPr>
              <p:cNvPr id="34" name="Flowchart: Decision 33"/>
              <p:cNvSpPr>
                <a:spLocks noChangeAspect="1"/>
              </p:cNvSpPr>
              <p:nvPr/>
            </p:nvSpPr>
            <p:spPr>
              <a:xfrm>
                <a:off x="2548648" y="2133600"/>
                <a:ext cx="1040067" cy="1040067"/>
              </a:xfrm>
              <a:prstGeom prst="flowChartDecision">
                <a:avLst/>
              </a:prstGeom>
              <a:solidFill>
                <a:schemeClr val="accent3"/>
              </a:solidFill>
              <a:ln w="28575" cap="flat" cmpd="sng" algn="ctr">
                <a:solidFill>
                  <a:schemeClr val="bg2">
                    <a:lumMod val="9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634360" y="2445884"/>
                <a:ext cx="877773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b="1" kern="0" dirty="0"/>
                  <a:t>Leaks detected?</a:t>
                </a:r>
                <a:endParaRPr lang="en-US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3501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Cause-and-Effect Diagram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92" name="Group 91"/>
          <p:cNvGrpSpPr/>
          <p:nvPr/>
        </p:nvGrpSpPr>
        <p:grpSpPr>
          <a:xfrm>
            <a:off x="457200" y="1676400"/>
            <a:ext cx="8305800" cy="4191000"/>
            <a:chOff x="484800" y="1600200"/>
            <a:chExt cx="8305800" cy="4191000"/>
          </a:xfrm>
        </p:grpSpPr>
        <p:sp>
          <p:nvSpPr>
            <p:cNvPr id="91" name="Flowchart: Process 90"/>
            <p:cNvSpPr/>
            <p:nvPr/>
          </p:nvSpPr>
          <p:spPr>
            <a:xfrm>
              <a:off x="484800" y="1600200"/>
              <a:ext cx="8305800" cy="4191000"/>
            </a:xfrm>
            <a:prstGeom prst="flowChartProcess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508246" y="1893942"/>
              <a:ext cx="8127508" cy="3592458"/>
              <a:chOff x="381000" y="1600200"/>
              <a:chExt cx="8127508" cy="3592458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1149469" y="1600200"/>
                <a:ext cx="1600200" cy="609600"/>
              </a:xfrm>
              <a:prstGeom prst="roundRect">
                <a:avLst/>
              </a:prstGeom>
              <a:solidFill>
                <a:schemeClr val="accent5"/>
              </a:solidFill>
              <a:ln w="28575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r>
                  <a:rPr lang="en-US" sz="1600" kern="0" dirty="0">
                    <a:solidFill>
                      <a:schemeClr val="bg1"/>
                    </a:solidFill>
                  </a:rPr>
                  <a:t>Machine</a:t>
                </a: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2954609" y="1600200"/>
                <a:ext cx="1600200" cy="609600"/>
              </a:xfrm>
              <a:prstGeom prst="roundRect">
                <a:avLst/>
              </a:prstGeom>
              <a:solidFill>
                <a:schemeClr val="accent5"/>
              </a:solidFill>
              <a:ln w="28575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r>
                  <a:rPr lang="en-US" sz="1600" kern="0" dirty="0">
                    <a:solidFill>
                      <a:schemeClr val="bg1"/>
                    </a:solidFill>
                  </a:rPr>
                  <a:t>Method</a:t>
                </a: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4800600" y="1600200"/>
                <a:ext cx="1600200" cy="609600"/>
              </a:xfrm>
              <a:prstGeom prst="roundRect">
                <a:avLst/>
              </a:prstGeom>
              <a:solidFill>
                <a:schemeClr val="accent5"/>
              </a:solidFill>
              <a:ln w="28575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r>
                  <a:rPr lang="en-US" sz="1600" kern="0" dirty="0">
                    <a:solidFill>
                      <a:schemeClr val="bg1"/>
                    </a:solidFill>
                  </a:rPr>
                  <a:t>Materials</a:t>
                </a: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6908308" y="3124200"/>
                <a:ext cx="1600200" cy="609600"/>
              </a:xfrm>
              <a:prstGeom prst="roundRect">
                <a:avLst/>
              </a:prstGeom>
              <a:solidFill>
                <a:schemeClr val="accent5"/>
              </a:solidFill>
              <a:ln w="28575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r>
                  <a:rPr lang="en-US" sz="1600" kern="0" dirty="0">
                    <a:solidFill>
                      <a:schemeClr val="bg1"/>
                    </a:solidFill>
                  </a:rPr>
                  <a:t>Rejected Images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2819400" y="3429000"/>
                <a:ext cx="408890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>
                <a:stCxn id="6" idx="2"/>
              </p:cNvCxnSpPr>
              <p:nvPr/>
            </p:nvCxnSpPr>
            <p:spPr>
              <a:xfrm>
                <a:off x="1949569" y="2209800"/>
                <a:ext cx="838200" cy="1143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3795479" y="2217420"/>
                <a:ext cx="800100" cy="1143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5570963" y="2202181"/>
                <a:ext cx="800100" cy="1143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>
                <a:stCxn id="10" idx="0"/>
              </p:cNvCxnSpPr>
              <p:nvPr/>
            </p:nvCxnSpPr>
            <p:spPr>
              <a:xfrm flipV="1">
                <a:off x="1949569" y="3458736"/>
                <a:ext cx="838200" cy="111326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11" idx="0"/>
              </p:cNvCxnSpPr>
              <p:nvPr/>
            </p:nvCxnSpPr>
            <p:spPr>
              <a:xfrm flipV="1">
                <a:off x="3771900" y="3458736"/>
                <a:ext cx="816400" cy="112432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V="1">
                <a:off x="5683490" y="3481365"/>
                <a:ext cx="662864" cy="116683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463669" y="2514600"/>
                <a:ext cx="1725651" cy="401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434057" y="2987572"/>
                <a:ext cx="103102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1371600" y="4024910"/>
                <a:ext cx="96039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 Box 307"/>
              <p:cNvSpPr txBox="1">
                <a:spLocks noChangeArrowheads="1"/>
              </p:cNvSpPr>
              <p:nvPr/>
            </p:nvSpPr>
            <p:spPr bwMode="auto">
              <a:xfrm>
                <a:off x="381000" y="2249307"/>
                <a:ext cx="174161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Non-standard software</a:t>
                </a:r>
              </a:p>
            </p:txBody>
          </p:sp>
          <p:sp>
            <p:nvSpPr>
              <p:cNvPr id="36" name="Text Box 307"/>
              <p:cNvSpPr txBox="1">
                <a:spLocks noChangeArrowheads="1"/>
              </p:cNvSpPr>
              <p:nvPr/>
            </p:nvSpPr>
            <p:spPr bwMode="auto">
              <a:xfrm>
                <a:off x="1299622" y="2746780"/>
                <a:ext cx="125188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Mac or PC</a:t>
                </a:r>
              </a:p>
            </p:txBody>
          </p:sp>
          <p:sp>
            <p:nvSpPr>
              <p:cNvPr id="37" name="Text Box 307"/>
              <p:cNvSpPr txBox="1">
                <a:spLocks noChangeArrowheads="1"/>
              </p:cNvSpPr>
              <p:nvPr/>
            </p:nvSpPr>
            <p:spPr bwMode="auto">
              <a:xfrm>
                <a:off x="1325405" y="3765619"/>
                <a:ext cx="113456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Wrong space</a:t>
                </a:r>
              </a:p>
            </p:txBody>
          </p:sp>
          <p:sp>
            <p:nvSpPr>
              <p:cNvPr id="42" name="Text Box 307"/>
              <p:cNvSpPr txBox="1">
                <a:spLocks noChangeArrowheads="1"/>
              </p:cNvSpPr>
              <p:nvPr/>
            </p:nvSpPr>
            <p:spPr bwMode="auto">
              <a:xfrm>
                <a:off x="2019300" y="2241619"/>
                <a:ext cx="203383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Incompatible file formats</a:t>
                </a: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2438400" y="2494156"/>
                <a:ext cx="1562261" cy="24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2927964" y="2823418"/>
                <a:ext cx="129572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3036215" y="3122390"/>
                <a:ext cx="1383546" cy="23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 Box 307"/>
              <p:cNvSpPr txBox="1">
                <a:spLocks noChangeArrowheads="1"/>
              </p:cNvSpPr>
              <p:nvPr/>
            </p:nvSpPr>
            <p:spPr bwMode="auto">
              <a:xfrm>
                <a:off x="2971800" y="2578216"/>
                <a:ext cx="125188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Poor training</a:t>
                </a:r>
              </a:p>
            </p:txBody>
          </p:sp>
          <p:sp>
            <p:nvSpPr>
              <p:cNvPr id="51" name="Text Box 307"/>
              <p:cNvSpPr txBox="1">
                <a:spLocks noChangeArrowheads="1"/>
              </p:cNvSpPr>
              <p:nvPr/>
            </p:nvSpPr>
            <p:spPr bwMode="auto">
              <a:xfrm>
                <a:off x="3169536" y="2852790"/>
                <a:ext cx="125188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No style guide</a:t>
                </a: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3124200" y="3834674"/>
                <a:ext cx="1160566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 Box 307"/>
              <p:cNvSpPr txBox="1">
                <a:spLocks noChangeArrowheads="1"/>
              </p:cNvSpPr>
              <p:nvPr/>
            </p:nvSpPr>
            <p:spPr bwMode="auto">
              <a:xfrm>
                <a:off x="3167875" y="3589710"/>
                <a:ext cx="125188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Inexperienced</a:t>
                </a:r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>
                <a:off x="2819400" y="4316265"/>
                <a:ext cx="1143751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 Box 307"/>
              <p:cNvSpPr txBox="1">
                <a:spLocks noChangeArrowheads="1"/>
              </p:cNvSpPr>
              <p:nvPr/>
            </p:nvSpPr>
            <p:spPr bwMode="auto">
              <a:xfrm>
                <a:off x="3029808" y="4071310"/>
                <a:ext cx="100876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Overworked</a:t>
                </a:r>
              </a:p>
            </p:txBody>
          </p:sp>
          <p:sp>
            <p:nvSpPr>
              <p:cNvPr id="57" name="Text Box 307"/>
              <p:cNvSpPr txBox="1">
                <a:spLocks noChangeArrowheads="1"/>
              </p:cNvSpPr>
              <p:nvPr/>
            </p:nvSpPr>
            <p:spPr bwMode="auto">
              <a:xfrm>
                <a:off x="4876664" y="2245136"/>
                <a:ext cx="89152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Poor specs</a:t>
                </a:r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4834729" y="3007870"/>
                <a:ext cx="1261271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 Box 307"/>
              <p:cNvSpPr txBox="1">
                <a:spLocks noChangeArrowheads="1"/>
              </p:cNvSpPr>
              <p:nvPr/>
            </p:nvSpPr>
            <p:spPr bwMode="auto">
              <a:xfrm>
                <a:off x="4844114" y="2738710"/>
                <a:ext cx="125188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Late storyboards</a:t>
                </a: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5309933" y="3827276"/>
                <a:ext cx="786067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 Box 307"/>
              <p:cNvSpPr txBox="1">
                <a:spLocks noChangeArrowheads="1"/>
              </p:cNvSpPr>
              <p:nvPr/>
            </p:nvSpPr>
            <p:spPr bwMode="auto">
              <a:xfrm>
                <a:off x="5286894" y="3594509"/>
                <a:ext cx="9625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Low morale</a:t>
                </a:r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5219899" y="4300290"/>
                <a:ext cx="647501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 Box 307"/>
              <p:cNvSpPr txBox="1">
                <a:spLocks noChangeArrowheads="1"/>
              </p:cNvSpPr>
              <p:nvPr/>
            </p:nvSpPr>
            <p:spPr bwMode="auto">
              <a:xfrm>
                <a:off x="5218238" y="4030690"/>
                <a:ext cx="64916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Noise</a:t>
                </a: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4905804" y="2510582"/>
                <a:ext cx="881787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ounded Rectangle 9"/>
              <p:cNvSpPr/>
              <p:nvPr/>
            </p:nvSpPr>
            <p:spPr>
              <a:xfrm>
                <a:off x="1149469" y="4572000"/>
                <a:ext cx="1600200" cy="609600"/>
              </a:xfrm>
              <a:prstGeom prst="roundRect">
                <a:avLst/>
              </a:prstGeom>
              <a:solidFill>
                <a:schemeClr val="accent5"/>
              </a:solidFill>
              <a:ln w="28575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r>
                  <a:rPr lang="en-US" sz="1600" kern="0" dirty="0">
                    <a:solidFill>
                      <a:schemeClr val="bg1"/>
                    </a:solidFill>
                  </a:rPr>
                  <a:t>Measurement</a:t>
                </a: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2971800" y="4583058"/>
                <a:ext cx="1600200" cy="609600"/>
              </a:xfrm>
              <a:prstGeom prst="roundRect">
                <a:avLst/>
              </a:prstGeom>
              <a:solidFill>
                <a:schemeClr val="accent5"/>
              </a:solidFill>
              <a:ln w="28575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r>
                  <a:rPr lang="en-US" sz="1600" kern="0" dirty="0">
                    <a:solidFill>
                      <a:schemeClr val="bg1"/>
                    </a:solidFill>
                  </a:rPr>
                  <a:t>Personnel</a:t>
                </a: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800600" y="4583058"/>
                <a:ext cx="1600200" cy="609600"/>
              </a:xfrm>
              <a:prstGeom prst="roundRect">
                <a:avLst/>
              </a:prstGeom>
              <a:solidFill>
                <a:schemeClr val="accent5"/>
              </a:solidFill>
              <a:ln w="28575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r>
                  <a:rPr lang="en-US" sz="1600" kern="0" dirty="0">
                    <a:solidFill>
                      <a:schemeClr val="bg1"/>
                    </a:solidFill>
                  </a:rPr>
                  <a:t>Environment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930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Chart (Variability Above UCL)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graph used to analyze and communicate the variability of a process or project activity over time.</a:t>
            </a:r>
          </a:p>
          <a:p>
            <a:r>
              <a:rPr lang="en-US" dirty="0"/>
              <a:t>Shows the potential capability of the process.</a:t>
            </a:r>
          </a:p>
          <a:p>
            <a:r>
              <a:rPr lang="en-US" dirty="0"/>
              <a:t>Upper Control Limit (UCL) is usually three standard deviations above the mean.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590675" y="2819400"/>
            <a:ext cx="5800725" cy="3455531"/>
            <a:chOff x="1671638" y="2933700"/>
            <a:chExt cx="5800725" cy="3455531"/>
          </a:xfrm>
        </p:grpSpPr>
        <p:pic>
          <p:nvPicPr>
            <p:cNvPr id="5" name="Content Placeholder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71638" y="2933700"/>
              <a:ext cx="5800725" cy="32385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155059" y="6081454"/>
              <a:ext cx="833883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S Reference Sans Serif" panose="020B0604030504040204" pitchFamily="34" charset="0"/>
                </a:rPr>
                <a:t></a:t>
              </a:r>
              <a:r>
                <a:rPr lang="en-US" sz="1400" dirty="0"/>
                <a:t>= mean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750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Chart (Variability Below LCL)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LCL Control Limit (LCL) is usually three standard deviations below the mean.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24000" y="2238375"/>
            <a:ext cx="5810250" cy="3705225"/>
            <a:chOff x="1666875" y="2238375"/>
            <a:chExt cx="5810250" cy="37052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6875" y="2238375"/>
              <a:ext cx="5810250" cy="332422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155059" y="5635823"/>
              <a:ext cx="833883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MS Reference Sans Serif" panose="020B0604030504040204" pitchFamily="34" charset="0"/>
                </a:rPr>
                <a:t></a:t>
              </a:r>
              <a:r>
                <a:rPr lang="en-US" sz="1400" dirty="0"/>
                <a:t>= mean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6319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Addresses the evaluation of a group’s business or project practices in comparison to those of other groups.</a:t>
            </a:r>
          </a:p>
          <a:p>
            <a:r>
              <a:rPr lang="en-US" dirty="0"/>
              <a:t>Used to identify best practices in order to meet or exceed them.</a:t>
            </a:r>
          </a:p>
          <a:p>
            <a:endParaRPr lang="en-US" dirty="0"/>
          </a:p>
          <a:p>
            <a:pPr marL="344488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Benchmarking the espresso-based beverages based on the performance of Seattle-based Starbucks Corp.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824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DOE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technique to systematically identify varying levels of independent variables.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Example</a:t>
            </a:r>
            <a:r>
              <a:rPr lang="en-US" dirty="0"/>
              <a:t>: The production of a new style of jar in a cannery. This involves:</a:t>
            </a:r>
          </a:p>
          <a:p>
            <a:r>
              <a:rPr lang="en-US" dirty="0"/>
              <a:t>Determining the optimum torque needed to tighten and loosen the lid.</a:t>
            </a:r>
          </a:p>
          <a:p>
            <a:r>
              <a:rPr lang="en-US" dirty="0"/>
              <a:t>Testing torque with spindle speed and conveyor speed.</a:t>
            </a:r>
          </a:p>
          <a:p>
            <a:r>
              <a:rPr lang="en-US" dirty="0"/>
              <a:t>Determining adjustments to these settings.</a:t>
            </a:r>
          </a:p>
        </p:txBody>
      </p:sp>
    </p:spTree>
    <p:extLst>
      <p:ext uri="{BB962C8B-B14F-4D97-AF65-F5344CB8AC3E}">
        <p14:creationId xmlns:p14="http://schemas.microsoft.com/office/powerpoint/2010/main" val="18928585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Quality Metrics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sp>
        <p:nvSpPr>
          <p:cNvPr id="409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An actual value that describes the measurements for the quality control process.</a:t>
            </a:r>
          </a:p>
          <a:p>
            <a:r>
              <a:rPr lang="en-US" altLang="en-US" dirty="0"/>
              <a:t>Determines:</a:t>
            </a:r>
          </a:p>
          <a:p>
            <a:pPr lvl="1"/>
            <a:r>
              <a:rPr lang="en-US" altLang="en-US" dirty="0"/>
              <a:t>Which elements of the project are going to be measured.</a:t>
            </a:r>
          </a:p>
          <a:p>
            <a:pPr lvl="1"/>
            <a:r>
              <a:rPr lang="en-US" altLang="en-US" dirty="0"/>
              <a:t>How they will be measured.</a:t>
            </a:r>
          </a:p>
          <a:p>
            <a:pPr lvl="1"/>
            <a:r>
              <a:rPr lang="en-US" altLang="en-US" dirty="0"/>
              <a:t>How they are factored into the project.</a:t>
            </a:r>
          </a:p>
          <a:p>
            <a:r>
              <a:rPr lang="en-US" altLang="en-US" dirty="0"/>
              <a:t>Examples of quality metrics include:</a:t>
            </a:r>
          </a:p>
          <a:p>
            <a:pPr lvl="1"/>
            <a:r>
              <a:rPr lang="en-US" altLang="en-US" dirty="0"/>
              <a:t>Timely performance</a:t>
            </a:r>
          </a:p>
          <a:p>
            <a:pPr lvl="1"/>
            <a:r>
              <a:rPr lang="en-US" altLang="en-US" dirty="0"/>
              <a:t>Budget control</a:t>
            </a:r>
          </a:p>
          <a:p>
            <a:pPr lvl="1"/>
            <a:r>
              <a:rPr lang="en-US" altLang="en-US" dirty="0"/>
              <a:t>Defect density</a:t>
            </a:r>
          </a:p>
          <a:p>
            <a:pPr lvl="1"/>
            <a:r>
              <a:rPr lang="en-US" altLang="en-US" dirty="0"/>
              <a:t>Reliability</a:t>
            </a:r>
          </a:p>
          <a:p>
            <a:pPr lvl="1"/>
            <a:r>
              <a:rPr lang="en-US" altLang="en-US" dirty="0"/>
              <a:t>Rate of failure</a:t>
            </a:r>
          </a:p>
          <a:p>
            <a:pPr lvl="1"/>
            <a:r>
              <a:rPr lang="en-US" altLang="en-US" dirty="0"/>
              <a:t>Test coverage</a:t>
            </a:r>
          </a:p>
        </p:txBody>
      </p:sp>
    </p:spTree>
    <p:extLst>
      <p:ext uri="{BB962C8B-B14F-4D97-AF65-F5344CB8AC3E}">
        <p14:creationId xmlns:p14="http://schemas.microsoft.com/office/powerpoint/2010/main" val="40869642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Process Improvement Planning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sp>
        <p:nvSpPr>
          <p:cNvPr id="412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process of analyzing and identifying areas of improvement in project processes.</a:t>
            </a:r>
          </a:p>
          <a:p>
            <a:r>
              <a:rPr lang="en-US" altLang="en-US" dirty="0"/>
              <a:t>Enumerating an action plan based on the project goals and identified issues.</a:t>
            </a:r>
          </a:p>
          <a:p>
            <a:r>
              <a:rPr lang="en-US" altLang="en-US" dirty="0"/>
              <a:t>Involves:</a:t>
            </a:r>
          </a:p>
          <a:p>
            <a:pPr lvl="1"/>
            <a:r>
              <a:rPr lang="en-US" altLang="en-US" dirty="0"/>
              <a:t>Describing operational theories and project roles and responsibilities.</a:t>
            </a:r>
          </a:p>
          <a:p>
            <a:pPr lvl="1"/>
            <a:r>
              <a:rPr lang="en-US" altLang="en-US" dirty="0"/>
              <a:t>Identifying long- and short-term goals.</a:t>
            </a:r>
          </a:p>
          <a:p>
            <a:pPr lvl="1"/>
            <a:r>
              <a:rPr lang="en-US" altLang="en-US" dirty="0"/>
              <a:t>Describing process improvement objectives and activities.</a:t>
            </a:r>
          </a:p>
          <a:p>
            <a:pPr lvl="1"/>
            <a:r>
              <a:rPr lang="en-US" altLang="en-US" dirty="0"/>
              <a:t>Identifying risks and resource requirements.</a:t>
            </a:r>
          </a:p>
          <a:p>
            <a:pPr lvl="1"/>
            <a:r>
              <a:rPr lang="en-US" altLang="en-US" dirty="0"/>
              <a:t>Determining process improvement activities.</a:t>
            </a:r>
          </a:p>
          <a:p>
            <a:pPr lvl="1"/>
            <a:r>
              <a:rPr lang="en-US" altLang="en-US" dirty="0"/>
              <a:t>Creating a process improvement plan.</a:t>
            </a:r>
          </a:p>
          <a:p>
            <a:pPr lvl="1"/>
            <a:r>
              <a:rPr lang="en-US" altLang="en-US" dirty="0"/>
              <a:t>Receiving approval from stakeholders and senior managers.</a:t>
            </a:r>
          </a:p>
          <a:p>
            <a:pPr lvl="1"/>
            <a:r>
              <a:rPr lang="en-US" altLang="en-US" dirty="0"/>
              <a:t>Executing the process improvement plan.</a:t>
            </a:r>
          </a:p>
        </p:txBody>
      </p:sp>
    </p:spTree>
    <p:extLst>
      <p:ext uri="{BB962C8B-B14F-4D97-AF65-F5344CB8AC3E}">
        <p14:creationId xmlns:p14="http://schemas.microsoft.com/office/powerpoint/2010/main" val="2469409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Creating a Quality Management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sp>
        <p:nvSpPr>
          <p:cNvPr id="413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Collect the documents required to create a quality management plan.</a:t>
            </a:r>
          </a:p>
          <a:p>
            <a:r>
              <a:rPr lang="en-US" altLang="en-US" dirty="0"/>
              <a:t>Review the organization’s quality policy and determine how your project team will implement the policy.</a:t>
            </a:r>
          </a:p>
          <a:p>
            <a:r>
              <a:rPr lang="en-US" altLang="en-US" dirty="0"/>
              <a:t>Review the product description to identify customer/stakeholder quality requirements.</a:t>
            </a:r>
          </a:p>
          <a:p>
            <a:r>
              <a:rPr lang="en-US" altLang="en-US" dirty="0"/>
              <a:t>Identify the variables affecting the quality of the deliverable.</a:t>
            </a:r>
          </a:p>
          <a:p>
            <a:r>
              <a:rPr lang="en-US" altLang="en-US" dirty="0"/>
              <a:t>Determine the cost of quality trade-offs.</a:t>
            </a:r>
          </a:p>
          <a:p>
            <a:r>
              <a:rPr lang="en-US" altLang="en-US" dirty="0"/>
              <a:t>Review the quality management plan and verify that it: </a:t>
            </a:r>
          </a:p>
          <a:p>
            <a:pPr lvl="1"/>
            <a:r>
              <a:rPr lang="en-US" altLang="en-US" dirty="0"/>
              <a:t>Describes the project management team’s approach to implementing the quality policy.</a:t>
            </a:r>
          </a:p>
          <a:p>
            <a:pPr lvl="1"/>
            <a:r>
              <a:rPr lang="en-US" altLang="en-US" dirty="0"/>
              <a:t>Describes the resources required to implement quality management.</a:t>
            </a:r>
          </a:p>
          <a:p>
            <a:pPr lvl="1"/>
            <a:r>
              <a:rPr lang="en-US" altLang="en-US" dirty="0"/>
              <a:t>Includes quality management roles and responsibilities for the project.</a:t>
            </a:r>
          </a:p>
          <a:p>
            <a:pPr lvl="1"/>
            <a:r>
              <a:rPr lang="en-US" altLang="en-US" dirty="0"/>
              <a:t>Provides the required detail and formality according to the project’s quality needs.</a:t>
            </a:r>
          </a:p>
          <a:p>
            <a:pPr lvl="1"/>
            <a:r>
              <a:rPr lang="en-US" altLang="en-US" dirty="0"/>
              <a:t>Includes how customer satisfaction will be measured and managed.</a:t>
            </a:r>
          </a:p>
          <a:p>
            <a:pPr lvl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3057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D07730-BD41-4532-9928-1D76E6CDEE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Quality Management Plan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2FBC0E-A0A8-4410-9A15-9D1529BE8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66355A-084C-D24E-9AD2-7E4FC41EA627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6972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972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1392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307829"/>
              </p:ext>
            </p:extLst>
          </p:nvPr>
        </p:nvGraphicFramePr>
        <p:xfrm>
          <a:off x="494324" y="1905000"/>
          <a:ext cx="8155353" cy="3276600"/>
        </p:xfrm>
        <a:graphic>
          <a:graphicData uri="http://schemas.openxmlformats.org/drawingml/2006/table">
            <a:tbl>
              <a:tblPr/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55770467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61475757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135334987"/>
                    </a:ext>
                  </a:extLst>
                </a:gridCol>
                <a:gridCol w="1449752">
                  <a:extLst>
                    <a:ext uri="{9D8B030D-6E8A-4147-A177-3AD203B41FA5}">
                      <a16:colId xmlns:a16="http://schemas.microsoft.com/office/drawing/2014/main" val="3422402898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Project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Engineering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Quality Assurance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Purchasing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Manufacturing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Create Blueprints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Manufacture Circuit Board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Test Circuit Board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Order Components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19714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Assemble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4998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83788" y="5274231"/>
            <a:ext cx="3576424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 = Sign-off	 A = Accountable	P = Participant</a:t>
            </a:r>
          </a:p>
        </p:txBody>
      </p:sp>
    </p:spTree>
    <p:extLst>
      <p:ext uri="{BB962C8B-B14F-4D97-AF65-F5344CB8AC3E}">
        <p14:creationId xmlns:p14="http://schemas.microsoft.com/office/powerpoint/2010/main" val="29550530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components will you include while creating a staffing management plan in your organization? </a:t>
            </a:r>
          </a:p>
          <a:p>
            <a:r>
              <a:rPr lang="en-US" dirty="0"/>
              <a:t>What is the purpose of a quality management plan in your organization?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RACI Chart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66462" y="1307130"/>
            <a:ext cx="4611076" cy="1359870"/>
          </a:xfrm>
        </p:spPr>
        <p:txBody>
          <a:bodyPr/>
          <a:lstStyle/>
          <a:p>
            <a:r>
              <a:rPr lang="en-US" b="1" dirty="0"/>
              <a:t>R</a:t>
            </a:r>
            <a:r>
              <a:rPr lang="en-US" dirty="0"/>
              <a:t>esponsible—active participant role </a:t>
            </a:r>
          </a:p>
          <a:p>
            <a:r>
              <a:rPr lang="en-US" b="1" dirty="0"/>
              <a:t>A</a:t>
            </a:r>
            <a:r>
              <a:rPr lang="en-US" dirty="0"/>
              <a:t>ccountable—the “buck stops here” role</a:t>
            </a:r>
          </a:p>
          <a:p>
            <a:r>
              <a:rPr lang="en-US" b="1" dirty="0"/>
              <a:t>C</a:t>
            </a:r>
            <a:r>
              <a:rPr lang="en-US" dirty="0"/>
              <a:t>onsulted—advisory role</a:t>
            </a:r>
          </a:p>
          <a:p>
            <a:r>
              <a:rPr lang="en-US" b="1" dirty="0"/>
              <a:t>I</a:t>
            </a:r>
            <a:r>
              <a:rPr lang="en-US" dirty="0"/>
              <a:t>nformed—aware but not active role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644102"/>
              </p:ext>
            </p:extLst>
          </p:nvPr>
        </p:nvGraphicFramePr>
        <p:xfrm>
          <a:off x="608624" y="2743200"/>
          <a:ext cx="7926752" cy="3276600"/>
        </p:xfrm>
        <a:graphic>
          <a:graphicData uri="http://schemas.openxmlformats.org/drawingml/2006/table">
            <a:tbl>
              <a:tblPr/>
              <a:tblGrid>
                <a:gridCol w="1220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557704670"/>
                    </a:ext>
                  </a:extLst>
                </a:gridCol>
                <a:gridCol w="1353922">
                  <a:extLst>
                    <a:ext uri="{9D8B030D-6E8A-4147-A177-3AD203B41FA5}">
                      <a16:colId xmlns:a16="http://schemas.microsoft.com/office/drawing/2014/main" val="3614757571"/>
                    </a:ext>
                  </a:extLst>
                </a:gridCol>
                <a:gridCol w="1495227">
                  <a:extLst>
                    <a:ext uri="{9D8B030D-6E8A-4147-A177-3AD203B41FA5}">
                      <a16:colId xmlns:a16="http://schemas.microsoft.com/office/drawing/2014/main" val="2135334987"/>
                    </a:ext>
                  </a:extLst>
                </a:gridCol>
                <a:gridCol w="1495227">
                  <a:extLst>
                    <a:ext uri="{9D8B030D-6E8A-4147-A177-3AD203B41FA5}">
                      <a16:colId xmlns:a16="http://schemas.microsoft.com/office/drawing/2014/main" val="3422402898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Project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Engineering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Quality Assurance Management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Purchasing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Manufacturing Manager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Create Blueprints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Manufacture Circuit Board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Test Circuit Board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Order Components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19714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Assemble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4998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5000" y="6096000"/>
            <a:ext cx="525780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R = Responsible	 A = Accountable	   C = Consulted	 I = Informed</a:t>
            </a:r>
          </a:p>
        </p:txBody>
      </p:sp>
    </p:spTree>
    <p:extLst>
      <p:ext uri="{BB962C8B-B14F-4D97-AF65-F5344CB8AC3E}">
        <p14:creationId xmlns:p14="http://schemas.microsoft.com/office/powerpoint/2010/main" val="1078807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Ownership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61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Refers to a condition where everyone in the project claims to understand the roles and responsibilities assigned to them.</a:t>
            </a:r>
          </a:p>
          <a:p>
            <a:r>
              <a:rPr lang="en-US" altLang="en-US" dirty="0"/>
              <a:t>Can be achieved by clearly defining roles and responsibilities.</a:t>
            </a:r>
          </a:p>
          <a:p>
            <a:r>
              <a:rPr lang="en-US" altLang="en-US" dirty="0"/>
              <a:t>Makes people accountable for the tasks they are expected to do.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  <a:p>
            <a:pPr marL="344488" lvl="1" indent="3175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dirty="0"/>
              <a:t>Example</a:t>
            </a:r>
            <a:r>
              <a:rPr lang="en-US" altLang="en-US" sz="1800" dirty="0"/>
              <a:t>: A team member volunteering to take up another member’s project work in his or her absence.</a:t>
            </a:r>
          </a:p>
        </p:txBody>
      </p:sp>
    </p:spTree>
    <p:extLst>
      <p:ext uri="{BB962C8B-B14F-4D97-AF65-F5344CB8AC3E}">
        <p14:creationId xmlns:p14="http://schemas.microsoft.com/office/powerpoint/2010/main" val="2082736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technique that is used during human resource planning.</a:t>
            </a:r>
          </a:p>
          <a:p>
            <a:r>
              <a:rPr lang="en-US" dirty="0"/>
              <a:t>Helps to build rapport with the functional managers and stakeholders, internal and external, to know their readiness, willingness, and bandwidth to provide resources.</a:t>
            </a:r>
          </a:p>
          <a:p>
            <a:r>
              <a:rPr lang="en-US" dirty="0"/>
              <a:t>Involves understanding the political and interpersonal factors in an organization that influence staffing management.</a:t>
            </a:r>
          </a:p>
          <a:p>
            <a:r>
              <a:rPr lang="en-US" dirty="0"/>
              <a:t>Enhances the professional project management practices of a project manager at different phases of a project.</a:t>
            </a:r>
          </a:p>
          <a:p>
            <a:endParaRPr lang="en-US" dirty="0"/>
          </a:p>
          <a:p>
            <a:pPr marL="344488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A project manager of the business process re-engineering project decided to meet with the functional department heads to earmark some resources. This was made possible by the rapport that was built over a period of time.</a:t>
            </a:r>
          </a:p>
        </p:txBody>
      </p:sp>
    </p:spTree>
    <p:extLst>
      <p:ext uri="{BB962C8B-B14F-4D97-AF65-F5344CB8AC3E}">
        <p14:creationId xmlns:p14="http://schemas.microsoft.com/office/powerpoint/2010/main" val="329453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Staffing Management Plans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Forecasts what types of staff will work on a project, when they will be needed, how they will be recruited, and when they will be released from the project.</a:t>
            </a:r>
          </a:p>
          <a:p>
            <a:endParaRPr lang="en-US" dirty="0"/>
          </a:p>
          <a:p>
            <a:pPr marL="344488" lvl="1" indent="0">
              <a:buNone/>
            </a:pPr>
            <a:r>
              <a:rPr lang="en-US" sz="1800" b="1" dirty="0"/>
              <a:t>Example</a:t>
            </a:r>
            <a:r>
              <a:rPr lang="en-US" sz="1800" dirty="0"/>
              <a:t>: Writing a company’s 100th anniversary book. </a:t>
            </a:r>
          </a:p>
          <a:p>
            <a:pPr marL="344488" lvl="1" indent="0">
              <a:buNone/>
            </a:pPr>
            <a:r>
              <a:rPr lang="en-US" sz="1800" dirty="0"/>
              <a:t>The staffing management plan includes:</a:t>
            </a:r>
          </a:p>
          <a:p>
            <a:pPr lvl="1"/>
            <a:r>
              <a:rPr lang="en-US" dirty="0"/>
              <a:t>External resources.</a:t>
            </a:r>
          </a:p>
          <a:p>
            <a:pPr lvl="1"/>
            <a:r>
              <a:rPr lang="en-US" dirty="0"/>
              <a:t>Internal resources with specialized knowledge.</a:t>
            </a:r>
          </a:p>
          <a:p>
            <a:pPr lvl="1"/>
            <a:r>
              <a:rPr lang="en-US" dirty="0"/>
              <a:t>Who will be needed.</a:t>
            </a:r>
          </a:p>
          <a:p>
            <a:pPr lvl="1"/>
            <a:r>
              <a:rPr lang="en-US" dirty="0"/>
              <a:t>When they will be needed.</a:t>
            </a:r>
          </a:p>
          <a:p>
            <a:pPr lvl="1"/>
            <a:r>
              <a:rPr lang="en-US" dirty="0"/>
              <a:t>What they will contribute.</a:t>
            </a:r>
          </a:p>
          <a:p>
            <a:pPr lvl="1"/>
            <a:r>
              <a:rPr lang="en-US" dirty="0"/>
              <a:t>How long they will participate.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135705553"/>
              </p:ext>
            </p:extLst>
          </p:nvPr>
        </p:nvGraphicFramePr>
        <p:xfrm>
          <a:off x="4291243" y="2830403"/>
          <a:ext cx="5144475" cy="350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7610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Staffing Management Plan Components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027841"/>
              </p:ext>
            </p:extLst>
          </p:nvPr>
        </p:nvGraphicFramePr>
        <p:xfrm>
          <a:off x="837956" y="1634025"/>
          <a:ext cx="7468088" cy="4233375"/>
        </p:xfrm>
        <a:graphic>
          <a:graphicData uri="http://schemas.openxmlformats.org/drawingml/2006/table">
            <a:tbl>
              <a:tblPr/>
              <a:tblGrid>
                <a:gridCol w="213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331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Component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Staff acquisition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Defines internal or external sourcing, expertise costs, physical location, and amount of assistance provided by other departments.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Resource calendars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Identify the working days and times that each resource is available.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09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Staff release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Identifies when team members’ expertise is needed and when they can be released from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Training needs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Identifies additional training or certification needed by team members to benefit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197140"/>
                  </a:ext>
                </a:extLst>
              </a:tr>
              <a:tr h="511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Recognition and rewards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Define how incentives for meeting milestones and other deliverables will be used to positively affect the project.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49989"/>
                  </a:ext>
                </a:extLst>
              </a:tr>
              <a:tr h="511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Compliance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Identify any government regulations or other standards that must be adhered to in regard to staffing.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039085"/>
                  </a:ext>
                </a:extLst>
              </a:tr>
              <a:tr h="511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Safety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Define specific safety precautions that must be taken and document safety-related policies and procedures for team members to follow.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86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841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Creating a Human Resource Plan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the staffing requirements for the project.</a:t>
            </a:r>
          </a:p>
          <a:p>
            <a:r>
              <a:rPr lang="en-US" dirty="0"/>
              <a:t>Identify any constraints that might limit your organizational planning options.</a:t>
            </a:r>
          </a:p>
          <a:p>
            <a:r>
              <a:rPr lang="en-US" dirty="0"/>
              <a:t>Address the organizational structure and how it might affect the project team.</a:t>
            </a:r>
          </a:p>
          <a:p>
            <a:r>
              <a:rPr lang="en-US" dirty="0"/>
              <a:t>Document the roles, responsibilities, and reporting relationships of the project personnel.</a:t>
            </a:r>
          </a:p>
          <a:p>
            <a:r>
              <a:rPr lang="en-US" dirty="0"/>
              <a:t>Create an organization chart to document the relationships in the project team.</a:t>
            </a:r>
          </a:p>
          <a:p>
            <a:r>
              <a:rPr lang="en-US" dirty="0"/>
              <a:t>Analyze the formal and informal project interfaces that exist among organizational units, technical disciplines, and individuals for their potential impact on the plan.</a:t>
            </a:r>
          </a:p>
          <a:p>
            <a:r>
              <a:rPr lang="en-US" dirty="0"/>
              <a:t>Create a RAM to document the roles and responsibilities for key project stakeholders.</a:t>
            </a:r>
          </a:p>
          <a:p>
            <a:r>
              <a:rPr lang="en-US" dirty="0"/>
              <a:t>Create the staffing management plan to define staff acquisition, resource calendars, the release plan, training needs, recognition, compliance, and safety issues.</a:t>
            </a:r>
          </a:p>
          <a:p>
            <a:r>
              <a:rPr lang="en-US" dirty="0"/>
              <a:t>Distribute the human resource plan to the team members and other key project stakeholders.</a:t>
            </a:r>
          </a:p>
        </p:txBody>
      </p:sp>
    </p:spTree>
    <p:extLst>
      <p:ext uri="{BB962C8B-B14F-4D97-AF65-F5344CB8AC3E}">
        <p14:creationId xmlns:p14="http://schemas.microsoft.com/office/powerpoint/2010/main" val="20860207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Planning Human Resources and Quality Management&amp;quot;&quot;/&gt;&lt;property id=&quot;20307&quot; value=&quot;261&quot;/&gt;&lt;/object&gt;&lt;object type=&quot;3&quot; unique_id=&quot;10004&quot;&gt;&lt;property id=&quot;20148&quot; value=&quot;5&quot;/&gt;&lt;property id=&quot;20300&quot; value=&quot;Slide 2 - &amp;quot;Project Interfaces&amp;quot;&quot;/&gt;&lt;property id=&quot;20307&quot; value=&quot;292&quot;/&gt;&lt;/object&gt;&lt;object type=&quot;3&quot; unique_id=&quot;10005&quot;&gt;&lt;property id=&quot;20148&quot; value=&quot;5&quot;/&gt;&lt;property id=&quot;20300&quot; value=&quot;Slide 3 - &amp;quot;The RAM&amp;quot;&quot;/&gt;&lt;property id=&quot;20307&quot; value=&quot;264&quot;/&gt;&lt;/object&gt;&lt;object type=&quot;3&quot; unique_id=&quot;10006&quot;&gt;&lt;property id=&quot;20148&quot; value=&quot;5&quot;/&gt;&lt;property id=&quot;20300&quot; value=&quot;Slide 4 - &amp;quot;The RACI Chart&amp;quot;&quot;/&gt;&lt;property id=&quot;20307&quot; value=&quot;263&quot;/&gt;&lt;/object&gt;&lt;object type=&quot;3&quot; unique_id=&quot;10007&quot;&gt;&lt;property id=&quot;20148&quot; value=&quot;5&quot;/&gt;&lt;property id=&quot;20300&quot; value=&quot;Slide 5 - &amp;quot;Ownership&amp;quot;&quot;/&gt;&lt;property id=&quot;20307&quot; value=&quot;291&quot;/&gt;&lt;/object&gt;&lt;object type=&quot;3&quot; unique_id=&quot;10008&quot;&gt;&lt;property id=&quot;20148&quot; value=&quot;5&quot;/&gt;&lt;property id=&quot;20300&quot; value=&quot;Slide 6 - &amp;quot;Networking&amp;quot;&quot;/&gt;&lt;property id=&quot;20307&quot; value=&quot;271&quot;/&gt;&lt;/object&gt;&lt;object type=&quot;3&quot; unique_id=&quot;10009&quot;&gt;&lt;property id=&quot;20148&quot; value=&quot;5&quot;/&gt;&lt;property id=&quot;20300&quot; value=&quot;Slide 7 - &amp;quot;Staffing Management Plans&amp;quot;&quot;/&gt;&lt;property id=&quot;20307&quot; value=&quot;272&quot;/&gt;&lt;/object&gt;&lt;object type=&quot;3&quot; unique_id=&quot;10010&quot;&gt;&lt;property id=&quot;20148&quot; value=&quot;5&quot;/&gt;&lt;property id=&quot;20300&quot; value=&quot;Slide 8 - &amp;quot;Staffing Management Plan Components&amp;quot;&quot;/&gt;&lt;property id=&quot;20307&quot; value=&quot;273&quot;/&gt;&lt;/object&gt;&lt;object type=&quot;3&quot; unique_id=&quot;10011&quot;&gt;&lt;property id=&quot;20148&quot; value=&quot;5&quot;/&gt;&lt;property id=&quot;20300&quot; value=&quot;Slide 9 - &amp;quot;Guidelines for Creating a Human Resource Plan&amp;quot;&quot;/&gt;&lt;property id=&quot;20307&quot; value=&quot;274&quot;/&gt;&lt;/object&gt;&lt;object type=&quot;3&quot; unique_id=&quot;10012&quot;&gt;&lt;property id=&quot;20148&quot; value=&quot;5&quot;/&gt;&lt;property id=&quot;20300&quot; value=&quot;Slide 10&quot;/&gt;&lt;property id=&quot;20307&quot; value=&quot;295&quot;/&gt;&lt;/object&gt;&lt;object type=&quot;3&quot; unique_id=&quot;10013&quot;&gt;&lt;property id=&quot;20148&quot; value=&quot;5&quot;/&gt;&lt;property id=&quot;20300&quot; value=&quot;Slide 11 - &amp;quot;Quality&amp;quot;&quot;/&gt;&lt;property id=&quot;20307&quot; value=&quot;275&quot;/&gt;&lt;/object&gt;&lt;object type=&quot;3&quot; unique_id=&quot;10014&quot;&gt;&lt;property id=&quot;20148&quot; value=&quot;5&quot;/&gt;&lt;property id=&quot;20300&quot; value=&quot;Slide 12 - &amp;quot;The Quality Process&amp;quot;&quot;/&gt;&lt;property id=&quot;20307&quot; value=&quot;265&quot;/&gt;&lt;/object&gt;&lt;object type=&quot;3&quot; unique_id=&quot;10015&quot;&gt;&lt;property id=&quot;20148&quot; value=&quot;5&quot;/&gt;&lt;property id=&quot;20300&quot; value=&quot;Slide 13 - &amp;quot;Variables Affecting Quality&amp;quot;&quot;/&gt;&lt;property id=&quot;20307&quot; value=&quot;276&quot;/&gt;&lt;/object&gt;&lt;object type=&quot;3&quot; unique_id=&quot;10016&quot;&gt;&lt;property id=&quot;20148&quot; value=&quot;5&quot;/&gt;&lt;property id=&quot;20300&quot; value=&quot;Slide 14 - &amp;quot;TQM&amp;quot;&quot;/&gt;&lt;property id=&quot;20307&quot; value=&quot;277&quot;/&gt;&lt;/object&gt;&lt;object type=&quot;3&quot; unique_id=&quot;10017&quot;&gt;&lt;property id=&quot;20148&quot; value=&quot;5&quot;/&gt;&lt;property id=&quot;20300&quot; value=&quot;Slide 15 - &amp;quot;Standards and Regulations&amp;quot;&quot;/&gt;&lt;property id=&quot;20307&quot; value=&quot;278&quot;/&gt;&lt;/object&gt;&lt;object type=&quot;3&quot; unique_id=&quot;10018&quot;&gt;&lt;property id=&quot;20148&quot; value=&quot;5&quot;/&gt;&lt;property id=&quot;20300&quot; value=&quot;Slide 16 - &amp;quot;The ISO 9000 Series&amp;quot;&quot;/&gt;&lt;property id=&quot;20307&quot; value=&quot;279&quot;/&gt;&lt;/object&gt;&lt;object type=&quot;3&quot; unique_id=&quot;10019&quot;&gt;&lt;property id=&quot;20148&quot; value=&quot;5&quot;/&gt;&lt;property id=&quot;20300&quot; value=&quot;Slide 17 - &amp;quot;Cost of Quality&amp;quot;&quot;/&gt;&lt;property id=&quot;20307&quot; value=&quot;280&quot;/&gt;&lt;/object&gt;&lt;object type=&quot;3&quot; unique_id=&quot;10020&quot;&gt;&lt;property id=&quot;20148&quot; value=&quot;5&quot;/&gt;&lt;property id=&quot;20300&quot; value=&quot;Slide 18 - &amp;quot;Checklists&amp;quot;&quot;/&gt;&lt;property id=&quot;20307&quot; value=&quot;266&quot;/&gt;&lt;/object&gt;&lt;object type=&quot;3&quot; unique_id=&quot;10021&quot;&gt;&lt;property id=&quot;20148&quot; value=&quot;5&quot;/&gt;&lt;property id=&quot;20300&quot; value=&quot;Slide 19 - &amp;quot;Flowcharts&amp;quot;&quot;/&gt;&lt;property id=&quot;20307&quot; value=&quot;281&quot;/&gt;&lt;/object&gt;&lt;object type=&quot;3&quot; unique_id=&quot;10022&quot;&gt;&lt;property id=&quot;20148&quot; value=&quot;5&quot;/&gt;&lt;property id=&quot;20300&quot; value=&quot;Slide 20 - &amp;quot;Process Flowchart&amp;quot;&quot;/&gt;&lt;property id=&quot;20307&quot; value=&quot;267&quot;/&gt;&lt;/object&gt;&lt;object type=&quot;3&quot; unique_id=&quot;10023&quot;&gt;&lt;property id=&quot;20148&quot; value=&quot;5&quot;/&gt;&lt;property id=&quot;20300&quot; value=&quot;Slide 21 - &amp;quot;Cause-and-Effect Diagram&amp;quot;&quot;/&gt;&lt;property id=&quot;20307&quot; value=&quot;268&quot;/&gt;&lt;/object&gt;&lt;object type=&quot;3&quot; unique_id=&quot;10024&quot;&gt;&lt;property id=&quot;20148&quot; value=&quot;5&quot;/&gt;&lt;property id=&quot;20300&quot; value=&quot;Slide 22 - &amp;quot;Control Chart (Variability Above UCL)&amp;quot;&quot;/&gt;&lt;property id=&quot;20307&quot; value=&quot;282&quot;/&gt;&lt;/object&gt;&lt;object type=&quot;3&quot; unique_id=&quot;10025&quot;&gt;&lt;property id=&quot;20148&quot; value=&quot;5&quot;/&gt;&lt;property id=&quot;20300&quot; value=&quot;Slide 23 - &amp;quot;Control Chart (Variability Below LCL)&amp;quot;&quot;/&gt;&lt;property id=&quot;20307&quot; value=&quot;270&quot;/&gt;&lt;/object&gt;&lt;object type=&quot;3&quot; unique_id=&quot;10026&quot;&gt;&lt;property id=&quot;20148&quot; value=&quot;5&quot;/&gt;&lt;property id=&quot;20300&quot; value=&quot;Slide 24 - &amp;quot;Benchmarking&amp;quot;&quot;/&gt;&lt;property id=&quot;20307&quot; value=&quot;283&quot;/&gt;&lt;/object&gt;&lt;object type=&quot;3&quot; unique_id=&quot;10027&quot;&gt;&lt;property id=&quot;20148&quot; value=&quot;5&quot;/&gt;&lt;property id=&quot;20300&quot; value=&quot;Slide 25 - &amp;quot;DOE&amp;quot;&quot;/&gt;&lt;property id=&quot;20307&quot; value=&quot;284&quot;/&gt;&lt;/object&gt;&lt;object type=&quot;3&quot; unique_id=&quot;10028&quot;&gt;&lt;property id=&quot;20148&quot; value=&quot;5&quot;/&gt;&lt;property id=&quot;20300&quot; value=&quot;Slide 26 - &amp;quot;Quality Metrics&amp;quot;&quot;/&gt;&lt;property id=&quot;20307&quot; value=&quot;286&quot;/&gt;&lt;/object&gt;&lt;object type=&quot;3&quot; unique_id=&quot;10029&quot;&gt;&lt;property id=&quot;20148&quot; value=&quot;5&quot;/&gt;&lt;property id=&quot;20300&quot; value=&quot;Slide 27 - &amp;quot;Process Improvement Planning&amp;quot;&quot;/&gt;&lt;property id=&quot;20307&quot; value=&quot;289&quot;/&gt;&lt;/object&gt;&lt;object type=&quot;3&quot; unique_id=&quot;10030&quot;&gt;&lt;property id=&quot;20148&quot; value=&quot;5&quot;/&gt;&lt;property id=&quot;20300&quot; value=&quot;Slide 28 - &amp;quot;Guidelines for Creating a Quality Management Plan&amp;quot;&quot;/&gt;&lt;property id=&quot;20307&quot; value=&quot;290&quot;/&gt;&lt;/object&gt;&lt;object type=&quot;3&quot; unique_id=&quot;10031&quot;&gt;&lt;property id=&quot;20148&quot; value=&quot;5&quot;/&gt;&lt;property id=&quot;20300&quot; value=&quot;Slide 29&quot;/&gt;&lt;property id=&quot;20307&quot; value=&quot;296&quot;/&gt;&lt;/object&gt;&lt;object type=&quot;3&quot; unique_id=&quot;10032&quot;&gt;&lt;property id=&quot;20148&quot; value=&quot;5&quot;/&gt;&lt;property id=&quot;20300&quot; value=&quot;Slide 30&quot;/&gt;&lt;property id=&quot;20307&quot; value=&quot;260&quot;/&gt;&lt;/object&gt;&lt;/object&gt;&lt;object type=&quot;8&quot; unique_id=&quot;1006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D1C24"/>
      </a:accent1>
      <a:accent2>
        <a:srgbClr val="F26C23"/>
      </a:accent2>
      <a:accent3>
        <a:srgbClr val="F5A81C"/>
      </a:accent3>
      <a:accent4>
        <a:srgbClr val="C1D32F"/>
      </a:accent4>
      <a:accent5>
        <a:srgbClr val="0090B9"/>
      </a:accent5>
      <a:accent6>
        <a:srgbClr val="B24EC3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B58FB6-96A1-4839-BF62-68814BAFB378}" vid="{BBEF813D-8056-4871-BD8D-94183E3F05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1118</TotalTime>
  <Words>2049</Words>
  <Application>Microsoft Office PowerPoint</Application>
  <PresentationFormat>On-screen Show (4:3)</PresentationFormat>
  <Paragraphs>363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MS Reference Sans Serif</vt:lpstr>
      <vt:lpstr>Myriad Pro</vt:lpstr>
      <vt:lpstr>Wingdings</vt:lpstr>
      <vt:lpstr>LO-CompTIA</vt:lpstr>
      <vt:lpstr>Planning Human Resources and Quality Management</vt:lpstr>
      <vt:lpstr>Project Interfaces</vt:lpstr>
      <vt:lpstr>The RAM</vt:lpstr>
      <vt:lpstr>The RACI Chart</vt:lpstr>
      <vt:lpstr>Ownership</vt:lpstr>
      <vt:lpstr>Networking</vt:lpstr>
      <vt:lpstr>Staffing Management Plans</vt:lpstr>
      <vt:lpstr>Staffing Management Plan Components</vt:lpstr>
      <vt:lpstr>Guidelines for Creating a Human Resource Plan</vt:lpstr>
      <vt:lpstr>PowerPoint Presentation</vt:lpstr>
      <vt:lpstr>Quality</vt:lpstr>
      <vt:lpstr>The Quality Process</vt:lpstr>
      <vt:lpstr>Variables Affecting Quality</vt:lpstr>
      <vt:lpstr>TQM</vt:lpstr>
      <vt:lpstr>Standards and Regulations</vt:lpstr>
      <vt:lpstr>The ISO 9000 Series</vt:lpstr>
      <vt:lpstr>Cost of Quality</vt:lpstr>
      <vt:lpstr>Checklists</vt:lpstr>
      <vt:lpstr>Flowcharts</vt:lpstr>
      <vt:lpstr>Process Flowchart</vt:lpstr>
      <vt:lpstr>Cause-and-Effect Diagram</vt:lpstr>
      <vt:lpstr>Control Chart (Variability Above UCL)</vt:lpstr>
      <vt:lpstr>Control Chart (Variability Below LCL)</vt:lpstr>
      <vt:lpstr>Benchmarking</vt:lpstr>
      <vt:lpstr>DOE</vt:lpstr>
      <vt:lpstr>Quality Metrics</vt:lpstr>
      <vt:lpstr>Process Improvement Planning</vt:lpstr>
      <vt:lpstr>Guidelines for Creating a Quality Management Plan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to Develop the Project Schedule</dc:title>
  <dc:creator>Laurie Perry</dc:creator>
  <cp:lastModifiedBy>Stephen Padilla</cp:lastModifiedBy>
  <cp:revision>108</cp:revision>
  <dcterms:created xsi:type="dcterms:W3CDTF">2016-08-01T18:03:00Z</dcterms:created>
  <dcterms:modified xsi:type="dcterms:W3CDTF">2019-03-06T17:20:06Z</dcterms:modified>
</cp:coreProperties>
</file>